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9" r:id="rId4"/>
    <p:sldId id="291" r:id="rId5"/>
    <p:sldId id="313" r:id="rId6"/>
    <p:sldId id="314" r:id="rId7"/>
    <p:sldId id="309" r:id="rId8"/>
    <p:sldId id="310" r:id="rId9"/>
    <p:sldId id="294" r:id="rId10"/>
    <p:sldId id="323" r:id="rId11"/>
    <p:sldId id="329" r:id="rId12"/>
    <p:sldId id="302" r:id="rId13"/>
    <p:sldId id="315" r:id="rId14"/>
    <p:sldId id="301" r:id="rId15"/>
    <p:sldId id="299" r:id="rId16"/>
    <p:sldId id="300" r:id="rId17"/>
    <p:sldId id="298" r:id="rId18"/>
    <p:sldId id="317" r:id="rId19"/>
    <p:sldId id="322" r:id="rId20"/>
    <p:sldId id="316" r:id="rId21"/>
    <p:sldId id="296" r:id="rId22"/>
    <p:sldId id="305" r:id="rId23"/>
    <p:sldId id="276" r:id="rId24"/>
    <p:sldId id="297" r:id="rId25"/>
    <p:sldId id="303" r:id="rId26"/>
    <p:sldId id="304" r:id="rId27"/>
    <p:sldId id="330" r:id="rId28"/>
    <p:sldId id="318" r:id="rId29"/>
    <p:sldId id="306" r:id="rId30"/>
    <p:sldId id="324" r:id="rId31"/>
    <p:sldId id="319" r:id="rId32"/>
    <p:sldId id="320" r:id="rId33"/>
    <p:sldId id="325" r:id="rId34"/>
    <p:sldId id="326" r:id="rId35"/>
    <p:sldId id="327" r:id="rId36"/>
    <p:sldId id="321" r:id="rId37"/>
    <p:sldId id="328" r:id="rId38"/>
    <p:sldId id="283" r:id="rId3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C66FF"/>
    <a:srgbClr val="FF33CC"/>
    <a:srgbClr val="FF6600"/>
    <a:srgbClr val="FF3300"/>
    <a:srgbClr val="709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2078" y="-331"/>
      </p:cViewPr>
      <p:guideLst>
        <p:guide orient="horz" pos="3667"/>
        <p:guide orient="horz" pos="984"/>
        <p:guide orient="horz" pos="519"/>
        <p:guide orient="horz" pos="2555"/>
        <p:guide pos="353"/>
        <p:guide pos="5642"/>
        <p:guide pos="272"/>
        <p:guide pos="50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B1EBD-144F-44FB-8CF4-3E179779D80E}" type="doc">
      <dgm:prSet loTypeId="urn:microsoft.com/office/officeart/2005/8/layout/chevron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nl-BE"/>
        </a:p>
      </dgm:t>
    </dgm:pt>
    <dgm:pt modelId="{83C374FA-52F3-4368-9B62-016049D46D57}" type="pres">
      <dgm:prSet presAssocID="{C2EB1EBD-144F-44FB-8CF4-3E179779D8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</dgm:ptLst>
  <dgm:cxnLst>
    <dgm:cxn modelId="{8FA4F52F-207E-4E23-B550-E70F5F6FE8B7}" type="presOf" srcId="{C2EB1EBD-144F-44FB-8CF4-3E179779D80E}" destId="{83C374FA-52F3-4368-9B62-016049D46D5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30BA2-3F22-4D31-A14B-0E96F7BF2EF2}" type="datetimeFigureOut">
              <a:rPr lang="nl-BE" smtClean="0"/>
              <a:t>22/02/2021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9724F-D64D-45DF-ABA3-5667B7826A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0733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F7832-1C9E-47A3-A2A1-E9C7AFE925D8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610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F7832-1C9E-47A3-A2A1-E9C7AFE925D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610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F7832-1C9E-47A3-A2A1-E9C7AFE925D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610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9724F-D64D-45DF-ABA3-5667B7826AC0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381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9724F-D64D-45DF-ABA3-5667B7826AC0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76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2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+slo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SA60674\Desktop\A_logo_rood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5821363"/>
            <a:ext cx="1063625" cy="104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958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/>
          <p:cNvSpPr txBox="1">
            <a:spLocks/>
          </p:cNvSpPr>
          <p:nvPr userDrawn="1"/>
        </p:nvSpPr>
        <p:spPr>
          <a:xfrm>
            <a:off x="428625" y="500063"/>
            <a:ext cx="8215313" cy="92868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BE" sz="40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e210f6be-07be-42ae-a946-d2ee92205db4" descr="0118BBA8-492D-4D45-8F49-72B88C9A24A7@sta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43625"/>
            <a:ext cx="968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 userDrawn="1"/>
        </p:nvSpPr>
        <p:spPr>
          <a:xfrm>
            <a:off x="444292" y="6453336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 smtClean="0">
                <a:latin typeface="+mj-lt"/>
                <a:cs typeface="Calibri" pitchFamily="34" charset="0"/>
              </a:rPr>
              <a:t>Stadsontwikkeling</a:t>
            </a:r>
            <a:endParaRPr lang="nl-BE" sz="11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0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72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itel + doorlopen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/>
          <p:cNvSpPr txBox="1">
            <a:spLocks/>
          </p:cNvSpPr>
          <p:nvPr userDrawn="1"/>
        </p:nvSpPr>
        <p:spPr>
          <a:xfrm>
            <a:off x="428625" y="500063"/>
            <a:ext cx="8215313" cy="92868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BE" sz="40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e210f6be-07be-42ae-a946-d2ee92205db4" descr="0118BBA8-492D-4D45-8F49-72B88C9A24A7@sta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43625"/>
            <a:ext cx="968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 userDrawn="1"/>
        </p:nvSpPr>
        <p:spPr>
          <a:xfrm>
            <a:off x="444292" y="6453336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 smtClean="0">
                <a:latin typeface="+mj-lt"/>
                <a:cs typeface="Calibri" pitchFamily="34" charset="0"/>
              </a:rPr>
              <a:t>Stadsontwikkeling</a:t>
            </a:r>
            <a:endParaRPr lang="nl-BE" sz="11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0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21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cid:9409bbcf-0fbd-40d8-af0f-ac10bb33037f@stad.Antwerpen.be" TargetMode="Externa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2"/>
          <p:cNvSpPr txBox="1">
            <a:spLocks/>
          </p:cNvSpPr>
          <p:nvPr/>
        </p:nvSpPr>
        <p:spPr bwMode="auto">
          <a:xfrm>
            <a:off x="0" y="4050332"/>
            <a:ext cx="9144001" cy="2248867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nl-NL" sz="4200" b="1" dirty="0" smtClean="0">
                <a:solidFill>
                  <a:srgbClr val="7094AA"/>
                </a:solidFill>
                <a:latin typeface="+mj-lt"/>
                <a:cs typeface="Calibri" pitchFamily="34" charset="0"/>
              </a:rPr>
              <a:t>Boekenberglei-</a:t>
            </a:r>
            <a:r>
              <a:rPr lang="nl-NL" sz="4200" b="1" dirty="0" err="1" smtClean="0">
                <a:solidFill>
                  <a:srgbClr val="7094AA"/>
                </a:solidFill>
                <a:latin typeface="+mj-lt"/>
                <a:cs typeface="Calibri" pitchFamily="34" charset="0"/>
              </a:rPr>
              <a:t>Gitschotellei</a:t>
            </a:r>
            <a:r>
              <a:rPr lang="nl-NL" sz="4200" b="1" dirty="0" smtClean="0">
                <a:solidFill>
                  <a:srgbClr val="7094AA"/>
                </a:solidFill>
                <a:latin typeface="+mj-lt"/>
                <a:cs typeface="Calibri" pitchFamily="34" charset="0"/>
              </a:rPr>
              <a:t>- </a:t>
            </a:r>
            <a:r>
              <a:rPr lang="nl-NL" sz="4200" b="1" dirty="0" err="1" smtClean="0">
                <a:solidFill>
                  <a:srgbClr val="7094AA"/>
                </a:solidFill>
                <a:latin typeface="+mj-lt"/>
                <a:cs typeface="Calibri" pitchFamily="34" charset="0"/>
              </a:rPr>
              <a:t>Drakenhoflaan</a:t>
            </a:r>
            <a:endParaRPr lang="nl-NL" sz="4200" b="1" dirty="0" smtClean="0">
              <a:solidFill>
                <a:srgbClr val="7094AA"/>
              </a:solidFill>
              <a:latin typeface="+mj-lt"/>
              <a:cs typeface="Calibri" pitchFamily="34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nl-NL" sz="4200" b="1" dirty="0" smtClean="0">
                <a:solidFill>
                  <a:srgbClr val="7094AA"/>
                </a:solidFill>
                <a:latin typeface="+mj-lt"/>
                <a:cs typeface="Calibri" pitchFamily="34" charset="0"/>
              </a:rPr>
              <a:t>voorontwerp</a:t>
            </a:r>
            <a:endParaRPr lang="nl-NL" sz="2800" b="1" dirty="0" smtClean="0">
              <a:solidFill>
                <a:srgbClr val="7094AA"/>
              </a:solidFill>
              <a:latin typeface="+mj-lt"/>
              <a:cs typeface="Calibri" pitchFamily="34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nl-NL" sz="2800" b="1" dirty="0" smtClean="0">
                <a:solidFill>
                  <a:srgbClr val="7094AA"/>
                </a:solidFill>
                <a:latin typeface="+mj-lt"/>
                <a:cs typeface="Calibri" pitchFamily="34" charset="0"/>
              </a:rPr>
              <a:t>23 februari 2021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3909"/>
          <a:stretch/>
        </p:blipFill>
        <p:spPr bwMode="auto">
          <a:xfrm>
            <a:off x="-7684" y="0"/>
            <a:ext cx="9144002" cy="398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9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6329" y="1341727"/>
            <a:ext cx="8496300" cy="357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nl-BE" sz="2000" dirty="0"/>
              <a:t>d</a:t>
            </a:r>
            <a:r>
              <a:rPr lang="nl-BE" sz="2000" dirty="0" smtClean="0"/>
              <a:t>e </a:t>
            </a:r>
            <a:r>
              <a:rPr lang="nl-BE" sz="2000" dirty="0"/>
              <a:t>te behouden bomen niet beschadigen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/>
              <a:t>o</a:t>
            </a:r>
            <a:r>
              <a:rPr lang="nl-BE" sz="2000" dirty="0" smtClean="0"/>
              <a:t>nderzoek naar zowel de </a:t>
            </a:r>
            <a:r>
              <a:rPr lang="nl-BE" sz="2000" dirty="0"/>
              <a:t>ondergrondse als de bovengrondse delen van de boom.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/>
              <a:t>s</a:t>
            </a:r>
            <a:r>
              <a:rPr lang="nl-BE" sz="2000" dirty="0" smtClean="0"/>
              <a:t>chade </a:t>
            </a:r>
            <a:r>
              <a:rPr lang="nl-BE" sz="2000" dirty="0"/>
              <a:t>tijdens uitvoering voorkomen door beschermingsmaatregelen op maat op te stellen.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sz="2000" dirty="0"/>
              <a:t>d</a:t>
            </a:r>
            <a:r>
              <a:rPr lang="nl-BE" sz="2000" dirty="0" smtClean="0"/>
              <a:t>e </a:t>
            </a:r>
            <a:r>
              <a:rPr lang="nl-BE" sz="2000" dirty="0"/>
              <a:t>toekomstverwachting van de te behouden bomen verbeteren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/>
              <a:t>b</a:t>
            </a:r>
            <a:r>
              <a:rPr lang="nl-BE" sz="2000" dirty="0" smtClean="0"/>
              <a:t>estaande </a:t>
            </a:r>
            <a:r>
              <a:rPr lang="nl-BE" sz="2000" dirty="0" err="1"/>
              <a:t>plantvak</a:t>
            </a:r>
            <a:r>
              <a:rPr lang="nl-BE" sz="2000" dirty="0"/>
              <a:t> vergroten en/of de bodem daarvan verbeteren.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/>
              <a:t>d</a:t>
            </a:r>
            <a:r>
              <a:rPr lang="nl-BE" sz="2000" dirty="0" smtClean="0"/>
              <a:t>e </a:t>
            </a:r>
            <a:r>
              <a:rPr lang="nl-BE" sz="2000" dirty="0"/>
              <a:t>ruimte onder de verharding  geschikt maken voor wortelgroei; bij voorkeur met een tweede maaiveld.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26329" y="0"/>
            <a:ext cx="83851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Groenvoorwaarden</a:t>
            </a:r>
          </a:p>
        </p:txBody>
      </p:sp>
    </p:spTree>
    <p:extLst>
      <p:ext uri="{BB962C8B-B14F-4D97-AF65-F5344CB8AC3E}">
        <p14:creationId xmlns:p14="http://schemas.microsoft.com/office/powerpoint/2010/main" val="26146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6329" y="1341726"/>
            <a:ext cx="8496300" cy="32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nl-BE" sz="2000" dirty="0" smtClean="0"/>
              <a:t>Aandacht voor </a:t>
            </a:r>
            <a:r>
              <a:rPr lang="nl-BE" sz="2000" dirty="0" smtClean="0"/>
              <a:t>toekomstbomen </a:t>
            </a:r>
            <a:r>
              <a:rPr lang="nl-BE" sz="2000" dirty="0"/>
              <a:t>en zoekzones </a:t>
            </a:r>
            <a:r>
              <a:rPr lang="nl-BE" sz="2000" dirty="0" smtClean="0"/>
              <a:t>ervoor</a:t>
            </a:r>
            <a:endParaRPr lang="nl-BE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000" dirty="0" smtClean="0"/>
              <a:t>bij </a:t>
            </a:r>
            <a:r>
              <a:rPr lang="nl-BE" sz="2000" dirty="0"/>
              <a:t>vervanging: compenseren op basis van groenvolume en boomgrootte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sz="2000" dirty="0"/>
              <a:t> </a:t>
            </a:r>
            <a:r>
              <a:rPr lang="nl-BE" sz="2000" dirty="0" smtClean="0"/>
              <a:t>het </a:t>
            </a:r>
            <a:r>
              <a:rPr lang="nl-BE" sz="2000" dirty="0"/>
              <a:t>aanplanten van nieuwe bomen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/>
              <a:t>b</a:t>
            </a:r>
            <a:r>
              <a:rPr lang="nl-BE" sz="2000" dirty="0" smtClean="0"/>
              <a:t>ij </a:t>
            </a:r>
            <a:r>
              <a:rPr lang="nl-BE" sz="2000" dirty="0"/>
              <a:t>voorkeur bomen van eerste grootte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/>
              <a:t>g</a:t>
            </a:r>
            <a:r>
              <a:rPr lang="nl-BE" sz="2000" dirty="0" smtClean="0"/>
              <a:t>rootte </a:t>
            </a:r>
            <a:r>
              <a:rPr lang="nl-BE" sz="2000" dirty="0"/>
              <a:t>van de groeiplaats afstemmen op verwacht eindbeeld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/>
              <a:t>g</a:t>
            </a:r>
            <a:r>
              <a:rPr lang="nl-BE" sz="2000" dirty="0" smtClean="0"/>
              <a:t>roeiplaats </a:t>
            </a:r>
            <a:r>
              <a:rPr lang="nl-BE" sz="2000" dirty="0"/>
              <a:t>klimaatbestendig inrichten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 smtClean="0"/>
              <a:t>dragers</a:t>
            </a:r>
            <a:r>
              <a:rPr lang="nl-BE" sz="2000" dirty="0"/>
              <a:t> </a:t>
            </a:r>
            <a:r>
              <a:rPr lang="nl-BE" sz="2000" dirty="0" smtClean="0"/>
              <a:t>en </a:t>
            </a:r>
            <a:r>
              <a:rPr lang="nl-BE" sz="2000" dirty="0"/>
              <a:t>ondersteuners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BE" sz="2000" dirty="0"/>
              <a:t>g</a:t>
            </a:r>
            <a:r>
              <a:rPr lang="nl-BE" sz="2000" dirty="0" smtClean="0"/>
              <a:t>een </a:t>
            </a:r>
            <a:r>
              <a:rPr lang="nl-BE" sz="2000" dirty="0"/>
              <a:t>vormbomen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26329" y="0"/>
            <a:ext cx="83851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Groenvoorwaarden</a:t>
            </a:r>
          </a:p>
        </p:txBody>
      </p:sp>
    </p:spTree>
    <p:extLst>
      <p:ext uri="{BB962C8B-B14F-4D97-AF65-F5344CB8AC3E}">
        <p14:creationId xmlns:p14="http://schemas.microsoft.com/office/powerpoint/2010/main" val="42057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2"/>
          <p:cNvSpPr txBox="1">
            <a:spLocks/>
          </p:cNvSpPr>
          <p:nvPr/>
        </p:nvSpPr>
        <p:spPr bwMode="auto">
          <a:xfrm>
            <a:off x="0" y="4050333"/>
            <a:ext cx="9150761" cy="1763958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nl-NL" sz="4200" b="1" dirty="0" smtClean="0">
                <a:solidFill>
                  <a:srgbClr val="7094AA"/>
                </a:solidFill>
                <a:latin typeface="+mj-lt"/>
                <a:cs typeface="Calibri" pitchFamily="34" charset="0"/>
              </a:rPr>
              <a:t>Ontwerp</a:t>
            </a:r>
            <a:endParaRPr lang="nl-NL" sz="2800" b="1" dirty="0" smtClean="0">
              <a:solidFill>
                <a:srgbClr val="7094AA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3909"/>
          <a:stretch/>
        </p:blipFill>
        <p:spPr bwMode="auto">
          <a:xfrm>
            <a:off x="-7684" y="0"/>
            <a:ext cx="9144002" cy="398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6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1" y="2947982"/>
            <a:ext cx="75057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basisprincipes </a:t>
            </a:r>
            <a:r>
              <a:rPr lang="nl-BE" sz="3200" dirty="0" err="1" smtClean="0"/>
              <a:t>Gitschotellei</a:t>
            </a:r>
            <a:r>
              <a:rPr lang="nl-BE" sz="3200" dirty="0" smtClean="0"/>
              <a:t>	</a:t>
            </a:r>
            <a:r>
              <a:rPr lang="nl-BE" sz="4200" dirty="0" smtClean="0"/>
              <a:t>                      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44088" y="1162050"/>
            <a:ext cx="5728765" cy="11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v</a:t>
            </a:r>
            <a:r>
              <a:rPr lang="nl-BE" sz="2000" dirty="0" smtClean="0">
                <a:cs typeface="Arial" charset="0"/>
              </a:rPr>
              <a:t>oetpaden tussen de 2,70m en 3,00m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behoud bomen aan zijde </a:t>
            </a:r>
            <a:r>
              <a:rPr lang="nl-BE" sz="2000" dirty="0" err="1" smtClean="0">
                <a:cs typeface="Arial" charset="0"/>
              </a:rPr>
              <a:t>dwarsparkeren</a:t>
            </a:r>
            <a:r>
              <a:rPr lang="nl-BE" sz="2000" dirty="0" smtClean="0">
                <a:cs typeface="Arial" charset="0"/>
              </a:rPr>
              <a:t> </a:t>
            </a:r>
            <a:endParaRPr lang="nl-BE" sz="20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sp>
        <p:nvSpPr>
          <p:cNvPr id="2" name="Vrije vorm 1"/>
          <p:cNvSpPr/>
          <p:nvPr/>
        </p:nvSpPr>
        <p:spPr>
          <a:xfrm>
            <a:off x="560492" y="1884044"/>
            <a:ext cx="617763" cy="310515"/>
          </a:xfrm>
          <a:custGeom>
            <a:avLst/>
            <a:gdLst>
              <a:gd name="connsiteX0" fmla="*/ 42334 w 800100"/>
              <a:gd name="connsiteY0" fmla="*/ 0 h 402166"/>
              <a:gd name="connsiteX1" fmla="*/ 800100 w 800100"/>
              <a:gd name="connsiteY1" fmla="*/ 304800 h 402166"/>
              <a:gd name="connsiteX2" fmla="*/ 783167 w 800100"/>
              <a:gd name="connsiteY2" fmla="*/ 402166 h 402166"/>
              <a:gd name="connsiteX3" fmla="*/ 651934 w 800100"/>
              <a:gd name="connsiteY3" fmla="*/ 300566 h 402166"/>
              <a:gd name="connsiteX4" fmla="*/ 0 w 800100"/>
              <a:gd name="connsiteY4" fmla="*/ 55033 h 402166"/>
              <a:gd name="connsiteX5" fmla="*/ 42334 w 800100"/>
              <a:gd name="connsiteY5" fmla="*/ 0 h 40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0" h="402166">
                <a:moveTo>
                  <a:pt x="42334" y="0"/>
                </a:moveTo>
                <a:lnTo>
                  <a:pt x="800100" y="304800"/>
                </a:lnTo>
                <a:lnTo>
                  <a:pt x="783167" y="402166"/>
                </a:lnTo>
                <a:lnTo>
                  <a:pt x="651934" y="300566"/>
                </a:lnTo>
                <a:lnTo>
                  <a:pt x="0" y="55033"/>
                </a:lnTo>
                <a:lnTo>
                  <a:pt x="42334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3831168" y="2983965"/>
            <a:ext cx="922868" cy="278553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D</a:t>
            </a:r>
            <a:endParaRPr lang="nl-B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basisprincipes Boekenberglei</a:t>
            </a:r>
            <a:r>
              <a:rPr lang="nl-BE" sz="4200" dirty="0" smtClean="0"/>
              <a:t>                       </a:t>
            </a:r>
          </a:p>
        </p:txBody>
      </p:sp>
      <p:sp>
        <p:nvSpPr>
          <p:cNvPr id="2" name="Vrije vorm 1"/>
          <p:cNvSpPr/>
          <p:nvPr/>
        </p:nvSpPr>
        <p:spPr>
          <a:xfrm>
            <a:off x="1235336" y="1247725"/>
            <a:ext cx="540124" cy="366512"/>
          </a:xfrm>
          <a:custGeom>
            <a:avLst/>
            <a:gdLst>
              <a:gd name="connsiteX0" fmla="*/ 0 w 673769"/>
              <a:gd name="connsiteY0" fmla="*/ 417095 h 457200"/>
              <a:gd name="connsiteX1" fmla="*/ 72190 w 673769"/>
              <a:gd name="connsiteY1" fmla="*/ 268705 h 457200"/>
              <a:gd name="connsiteX2" fmla="*/ 132348 w 673769"/>
              <a:gd name="connsiteY2" fmla="*/ 212558 h 457200"/>
              <a:gd name="connsiteX3" fmla="*/ 232611 w 673769"/>
              <a:gd name="connsiteY3" fmla="*/ 124326 h 457200"/>
              <a:gd name="connsiteX4" fmla="*/ 360948 w 673769"/>
              <a:gd name="connsiteY4" fmla="*/ 56147 h 457200"/>
              <a:gd name="connsiteX5" fmla="*/ 477253 w 673769"/>
              <a:gd name="connsiteY5" fmla="*/ 20052 h 457200"/>
              <a:gd name="connsiteX6" fmla="*/ 625642 w 673769"/>
              <a:gd name="connsiteY6" fmla="*/ 0 h 457200"/>
              <a:gd name="connsiteX7" fmla="*/ 673769 w 673769"/>
              <a:gd name="connsiteY7" fmla="*/ 68179 h 457200"/>
              <a:gd name="connsiteX8" fmla="*/ 569495 w 673769"/>
              <a:gd name="connsiteY8" fmla="*/ 80210 h 457200"/>
              <a:gd name="connsiteX9" fmla="*/ 409074 w 673769"/>
              <a:gd name="connsiteY9" fmla="*/ 116305 h 457200"/>
              <a:gd name="connsiteX10" fmla="*/ 304800 w 673769"/>
              <a:gd name="connsiteY10" fmla="*/ 184484 h 457200"/>
              <a:gd name="connsiteX11" fmla="*/ 188495 w 673769"/>
              <a:gd name="connsiteY11" fmla="*/ 268705 h 457200"/>
              <a:gd name="connsiteX12" fmla="*/ 92242 w 673769"/>
              <a:gd name="connsiteY12" fmla="*/ 457200 h 457200"/>
              <a:gd name="connsiteX13" fmla="*/ 0 w 673769"/>
              <a:gd name="connsiteY13" fmla="*/ 41709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3769" h="457200">
                <a:moveTo>
                  <a:pt x="0" y="417095"/>
                </a:moveTo>
                <a:lnTo>
                  <a:pt x="72190" y="268705"/>
                </a:lnTo>
                <a:lnTo>
                  <a:pt x="132348" y="212558"/>
                </a:lnTo>
                <a:lnTo>
                  <a:pt x="232611" y="124326"/>
                </a:lnTo>
                <a:lnTo>
                  <a:pt x="360948" y="56147"/>
                </a:lnTo>
                <a:lnTo>
                  <a:pt x="477253" y="20052"/>
                </a:lnTo>
                <a:lnTo>
                  <a:pt x="625642" y="0"/>
                </a:lnTo>
                <a:lnTo>
                  <a:pt x="673769" y="68179"/>
                </a:lnTo>
                <a:lnTo>
                  <a:pt x="569495" y="80210"/>
                </a:lnTo>
                <a:lnTo>
                  <a:pt x="409074" y="116305"/>
                </a:lnTo>
                <a:lnTo>
                  <a:pt x="304800" y="184484"/>
                </a:lnTo>
                <a:lnTo>
                  <a:pt x="188495" y="268705"/>
                </a:lnTo>
                <a:lnTo>
                  <a:pt x="92242" y="457200"/>
                </a:lnTo>
                <a:lnTo>
                  <a:pt x="0" y="41709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261776" y="1162050"/>
            <a:ext cx="5694898" cy="189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h</a:t>
            </a:r>
            <a:r>
              <a:rPr lang="nl-BE" sz="2000" dirty="0" smtClean="0">
                <a:cs typeface="Arial" charset="0"/>
              </a:rPr>
              <a:t>ulpdiensten op trambaan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i</a:t>
            </a:r>
            <a:r>
              <a:rPr lang="nl-BE" sz="2000" dirty="0" smtClean="0">
                <a:cs typeface="Arial" charset="0"/>
              </a:rPr>
              <a:t>ntegraal toegankelijke tramperrons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platanen worden verplant en hergebruikt in het ontwerp</a:t>
            </a:r>
            <a:endParaRPr lang="nl-BE" sz="20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6" y="3638418"/>
            <a:ext cx="8420100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/>
          <p:cNvSpPr/>
          <p:nvPr/>
        </p:nvSpPr>
        <p:spPr>
          <a:xfrm>
            <a:off x="4233333" y="3291864"/>
            <a:ext cx="922868" cy="278553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D</a:t>
            </a:r>
            <a:endParaRPr lang="nl-B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basisprincipes Boekenberglei</a:t>
            </a:r>
            <a:r>
              <a:rPr lang="nl-BE" sz="4200" dirty="0" smtClean="0"/>
              <a:t>                       </a:t>
            </a:r>
          </a:p>
        </p:txBody>
      </p:sp>
      <p:sp>
        <p:nvSpPr>
          <p:cNvPr id="2" name="Vrije vorm 1"/>
          <p:cNvSpPr/>
          <p:nvPr/>
        </p:nvSpPr>
        <p:spPr>
          <a:xfrm>
            <a:off x="1172277" y="1622960"/>
            <a:ext cx="136358" cy="228600"/>
          </a:xfrm>
          <a:custGeom>
            <a:avLst/>
            <a:gdLst>
              <a:gd name="connsiteX0" fmla="*/ 32084 w 136358"/>
              <a:gd name="connsiteY0" fmla="*/ 20052 h 228600"/>
              <a:gd name="connsiteX1" fmla="*/ 0 w 136358"/>
              <a:gd name="connsiteY1" fmla="*/ 228600 h 228600"/>
              <a:gd name="connsiteX2" fmla="*/ 124326 w 136358"/>
              <a:gd name="connsiteY2" fmla="*/ 212558 h 228600"/>
              <a:gd name="connsiteX3" fmla="*/ 136358 w 136358"/>
              <a:gd name="connsiteY3" fmla="*/ 0 h 228600"/>
              <a:gd name="connsiteX4" fmla="*/ 32084 w 136358"/>
              <a:gd name="connsiteY4" fmla="*/ 20052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58" h="228600">
                <a:moveTo>
                  <a:pt x="32084" y="20052"/>
                </a:moveTo>
                <a:lnTo>
                  <a:pt x="0" y="228600"/>
                </a:lnTo>
                <a:lnTo>
                  <a:pt x="124326" y="212558"/>
                </a:lnTo>
                <a:lnTo>
                  <a:pt x="136358" y="0"/>
                </a:lnTo>
                <a:lnTo>
                  <a:pt x="32084" y="20052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277016" y="1162050"/>
            <a:ext cx="4724831" cy="1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rechts parkeren door tram en nodige ruimte hulpdiensten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m</a:t>
            </a:r>
            <a:r>
              <a:rPr lang="nl-BE" sz="2000" dirty="0" smtClean="0">
                <a:cs typeface="Arial" charset="0"/>
              </a:rPr>
              <a:t>aximaal behoud bestaande bomen</a:t>
            </a:r>
            <a:endParaRPr lang="nl-BE" sz="20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721100"/>
            <a:ext cx="8740775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/>
          <p:cNvSpPr/>
          <p:nvPr/>
        </p:nvSpPr>
        <p:spPr>
          <a:xfrm>
            <a:off x="2675466" y="3281728"/>
            <a:ext cx="922868" cy="278553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189133" y="3368939"/>
            <a:ext cx="922868" cy="278553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D</a:t>
            </a:r>
            <a:endParaRPr lang="nl-B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basisprincipes Boekenberglei</a:t>
            </a:r>
            <a:r>
              <a:rPr lang="nl-BE" sz="4200" dirty="0" smtClean="0"/>
              <a:t>                       </a:t>
            </a:r>
          </a:p>
        </p:txBody>
      </p:sp>
      <p:sp>
        <p:nvSpPr>
          <p:cNvPr id="2" name="Vrije vorm 1"/>
          <p:cNvSpPr/>
          <p:nvPr/>
        </p:nvSpPr>
        <p:spPr>
          <a:xfrm>
            <a:off x="1144604" y="1806468"/>
            <a:ext cx="143977" cy="422532"/>
          </a:xfrm>
          <a:custGeom>
            <a:avLst/>
            <a:gdLst>
              <a:gd name="connsiteX0" fmla="*/ 64169 w 172453"/>
              <a:gd name="connsiteY0" fmla="*/ 0 h 493294"/>
              <a:gd name="connsiteX1" fmla="*/ 172453 w 172453"/>
              <a:gd name="connsiteY1" fmla="*/ 0 h 493294"/>
              <a:gd name="connsiteX2" fmla="*/ 92243 w 172453"/>
              <a:gd name="connsiteY2" fmla="*/ 493294 h 493294"/>
              <a:gd name="connsiteX3" fmla="*/ 0 w 172453"/>
              <a:gd name="connsiteY3" fmla="*/ 401052 h 493294"/>
              <a:gd name="connsiteX4" fmla="*/ 64169 w 172453"/>
              <a:gd name="connsiteY4" fmla="*/ 0 h 49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53" h="493294">
                <a:moveTo>
                  <a:pt x="64169" y="0"/>
                </a:moveTo>
                <a:lnTo>
                  <a:pt x="172453" y="0"/>
                </a:lnTo>
                <a:lnTo>
                  <a:pt x="92243" y="493294"/>
                </a:lnTo>
                <a:lnTo>
                  <a:pt x="0" y="401052"/>
                </a:lnTo>
                <a:lnTo>
                  <a:pt x="64169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277015" y="1162049"/>
            <a:ext cx="4724831" cy="219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geen links parkeren door tram en nodige ruimte hulpdiensten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Integraal toegankelijke tramperrons aan de kerk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m</a:t>
            </a:r>
            <a:r>
              <a:rPr lang="nl-BE" sz="2000" dirty="0" smtClean="0">
                <a:cs typeface="Arial" charset="0"/>
              </a:rPr>
              <a:t>aximaal behoud bestaande bomen</a:t>
            </a:r>
            <a:endParaRPr lang="nl-BE" sz="20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4110953"/>
            <a:ext cx="8359140" cy="194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/>
          <p:cNvSpPr/>
          <p:nvPr/>
        </p:nvSpPr>
        <p:spPr>
          <a:xfrm>
            <a:off x="1981200" y="3605131"/>
            <a:ext cx="922868" cy="278553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D</a:t>
            </a:r>
            <a:endParaRPr lang="nl-BE" sz="2800" b="1" dirty="0">
              <a:solidFill>
                <a:srgbClr val="FF0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266269" y="3690093"/>
            <a:ext cx="922868" cy="278553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nl-BE" sz="2800" b="1" dirty="0" smtClean="0">
                <a:solidFill>
                  <a:srgbClr val="FF0000"/>
                </a:solidFill>
              </a:rPr>
              <a:t>D</a:t>
            </a:r>
            <a:endParaRPr lang="nl-B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 b="5841"/>
          <a:stretch/>
        </p:blipFill>
        <p:spPr bwMode="auto">
          <a:xfrm>
            <a:off x="431799" y="2876550"/>
            <a:ext cx="257052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023739"/>
            <a:ext cx="4773930" cy="476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18179" y="1068437"/>
            <a:ext cx="488002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k</a:t>
            </a:r>
            <a:r>
              <a:rPr lang="nl-BE" sz="2000" dirty="0" smtClean="0">
                <a:cs typeface="Arial" charset="0"/>
              </a:rPr>
              <a:t>eerlus verdwijnt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voetgangers: veilige oversteek en meer voetpadruimte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f</a:t>
            </a:r>
            <a:r>
              <a:rPr lang="nl-BE" sz="2000" dirty="0" smtClean="0">
                <a:cs typeface="Arial" charset="0"/>
              </a:rPr>
              <a:t>ietsers: </a:t>
            </a:r>
            <a:r>
              <a:rPr lang="nl-BE" sz="2000" dirty="0" smtClean="0">
                <a:cs typeface="Arial" charset="0"/>
              </a:rPr>
              <a:t>ontbrekend fietspad wordt aangelegd – fietsers en tram mengen niet meer</a:t>
            </a:r>
            <a:endParaRPr lang="nl-BE" sz="2000" dirty="0">
              <a:cs typeface="Arial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</a:t>
            </a:r>
            <a:r>
              <a:rPr lang="nl-BE" sz="2800" dirty="0" smtClean="0"/>
              <a:t>Sint-</a:t>
            </a:r>
            <a:r>
              <a:rPr lang="nl-BE" sz="2800" dirty="0" err="1" smtClean="0"/>
              <a:t>Rochusstraat</a:t>
            </a:r>
            <a:r>
              <a:rPr lang="nl-BE" sz="2800" dirty="0" smtClean="0"/>
              <a:t>-Boekenberglei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514349" y="5930082"/>
            <a:ext cx="150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3352799" y="5928662"/>
            <a:ext cx="10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</a:t>
            </a:r>
            <a:endParaRPr lang="nl-BE" dirty="0"/>
          </a:p>
        </p:txBody>
      </p:sp>
      <p:sp>
        <p:nvSpPr>
          <p:cNvPr id="3" name="Vrije vorm 2"/>
          <p:cNvSpPr/>
          <p:nvPr/>
        </p:nvSpPr>
        <p:spPr>
          <a:xfrm>
            <a:off x="1645587" y="1221000"/>
            <a:ext cx="221313" cy="153564"/>
          </a:xfrm>
          <a:custGeom>
            <a:avLst/>
            <a:gdLst>
              <a:gd name="connsiteX0" fmla="*/ 0 w 311150"/>
              <a:gd name="connsiteY0" fmla="*/ 50800 h 215900"/>
              <a:gd name="connsiteX1" fmla="*/ 50800 w 311150"/>
              <a:gd name="connsiteY1" fmla="*/ 215900 h 215900"/>
              <a:gd name="connsiteX2" fmla="*/ 311150 w 311150"/>
              <a:gd name="connsiteY2" fmla="*/ 190500 h 215900"/>
              <a:gd name="connsiteX3" fmla="*/ 241300 w 311150"/>
              <a:gd name="connsiteY3" fmla="*/ 0 h 215900"/>
              <a:gd name="connsiteX4" fmla="*/ 0 w 311150"/>
              <a:gd name="connsiteY4" fmla="*/ 508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50" h="215900">
                <a:moveTo>
                  <a:pt x="0" y="50800"/>
                </a:moveTo>
                <a:lnTo>
                  <a:pt x="50800" y="215900"/>
                </a:lnTo>
                <a:lnTo>
                  <a:pt x="311150" y="190500"/>
                </a:lnTo>
                <a:lnTo>
                  <a:pt x="241300" y="0"/>
                </a:lnTo>
                <a:lnTo>
                  <a:pt x="0" y="50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9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 b="8854"/>
          <a:stretch/>
        </p:blipFill>
        <p:spPr bwMode="auto">
          <a:xfrm>
            <a:off x="3400715" y="2305050"/>
            <a:ext cx="4811906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</a:t>
            </a:r>
            <a:r>
              <a:rPr lang="nl-BE" sz="2600" dirty="0" smtClean="0"/>
              <a:t>Boekenbergplein-Boekenberglei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8580" y="1012158"/>
            <a:ext cx="5846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d</a:t>
            </a:r>
            <a:r>
              <a:rPr lang="nl-BE" sz="2000" dirty="0" smtClean="0">
                <a:cs typeface="Arial" charset="0"/>
              </a:rPr>
              <a:t>icht maken middenberm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voetgangers: voldoende opstelplaats = veilig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f</a:t>
            </a:r>
            <a:r>
              <a:rPr lang="nl-BE" sz="2000" dirty="0" smtClean="0">
                <a:cs typeface="Arial" charset="0"/>
              </a:rPr>
              <a:t>ietsers: mee in voetgangersoversteek</a:t>
            </a:r>
            <a:endParaRPr lang="nl-BE" sz="2000" dirty="0">
              <a:cs typeface="Arial" charset="0"/>
            </a:endParaRPr>
          </a:p>
        </p:txBody>
      </p:sp>
      <p:sp>
        <p:nvSpPr>
          <p:cNvPr id="3" name="Vrije vorm 2"/>
          <p:cNvSpPr/>
          <p:nvPr/>
        </p:nvSpPr>
        <p:spPr>
          <a:xfrm>
            <a:off x="1402080" y="1196340"/>
            <a:ext cx="243840" cy="228600"/>
          </a:xfrm>
          <a:custGeom>
            <a:avLst/>
            <a:gdLst>
              <a:gd name="connsiteX0" fmla="*/ 0 w 243840"/>
              <a:gd name="connsiteY0" fmla="*/ 68580 h 228600"/>
              <a:gd name="connsiteX1" fmla="*/ 175260 w 243840"/>
              <a:gd name="connsiteY1" fmla="*/ 0 h 228600"/>
              <a:gd name="connsiteX2" fmla="*/ 243840 w 243840"/>
              <a:gd name="connsiteY2" fmla="*/ 182880 h 228600"/>
              <a:gd name="connsiteX3" fmla="*/ 68580 w 243840"/>
              <a:gd name="connsiteY3" fmla="*/ 228600 h 228600"/>
              <a:gd name="connsiteX4" fmla="*/ 0 w 243840"/>
              <a:gd name="connsiteY4" fmla="*/ 6858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40" h="228600">
                <a:moveTo>
                  <a:pt x="0" y="68580"/>
                </a:moveTo>
                <a:lnTo>
                  <a:pt x="175260" y="0"/>
                </a:lnTo>
                <a:lnTo>
                  <a:pt x="243840" y="182880"/>
                </a:lnTo>
                <a:lnTo>
                  <a:pt x="68580" y="228600"/>
                </a:lnTo>
                <a:lnTo>
                  <a:pt x="0" y="6858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8" y="2901315"/>
            <a:ext cx="2688421" cy="195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514349" y="5930082"/>
            <a:ext cx="150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</a:t>
            </a:r>
            <a:endParaRPr lang="nl-BE" dirty="0"/>
          </a:p>
        </p:txBody>
      </p:sp>
      <p:sp>
        <p:nvSpPr>
          <p:cNvPr id="14" name="Tekstvak 13"/>
          <p:cNvSpPr txBox="1"/>
          <p:nvPr/>
        </p:nvSpPr>
        <p:spPr>
          <a:xfrm>
            <a:off x="3352799" y="5928662"/>
            <a:ext cx="10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098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Muggenberglei-Boekenberglei</a:t>
            </a:r>
            <a:endParaRPr lang="nl-BE" sz="4200" dirty="0" smtClean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97623" y="1165995"/>
            <a:ext cx="584637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d</a:t>
            </a:r>
            <a:r>
              <a:rPr lang="nl-BE" sz="2000" dirty="0" smtClean="0">
                <a:cs typeface="Arial" charset="0"/>
              </a:rPr>
              <a:t>icht maken middenberm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voetgangers: veilige oversteek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f</a:t>
            </a:r>
            <a:r>
              <a:rPr lang="nl-BE" sz="2000" dirty="0" smtClean="0">
                <a:cs typeface="Arial" charset="0"/>
              </a:rPr>
              <a:t>ietsers: dubbelrichting op Muggenberglei om oversteek te bereiken</a:t>
            </a:r>
            <a:endParaRPr lang="nl-BE" sz="2000" dirty="0">
              <a:cs typeface="Arial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18823" r="8410"/>
          <a:stretch/>
        </p:blipFill>
        <p:spPr bwMode="auto">
          <a:xfrm>
            <a:off x="431799" y="2971800"/>
            <a:ext cx="2328266" cy="178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49" y="2567882"/>
            <a:ext cx="4235451" cy="336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514349" y="5930082"/>
            <a:ext cx="150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</a:t>
            </a:r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3352799" y="5928662"/>
            <a:ext cx="10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</a:t>
            </a:r>
            <a:endParaRPr lang="nl-BE" dirty="0"/>
          </a:p>
        </p:txBody>
      </p:sp>
      <p:sp>
        <p:nvSpPr>
          <p:cNvPr id="3" name="Vrije vorm 2"/>
          <p:cNvSpPr/>
          <p:nvPr/>
        </p:nvSpPr>
        <p:spPr>
          <a:xfrm>
            <a:off x="1257300" y="1314450"/>
            <a:ext cx="196850" cy="209550"/>
          </a:xfrm>
          <a:custGeom>
            <a:avLst/>
            <a:gdLst>
              <a:gd name="connsiteX0" fmla="*/ 0 w 196850"/>
              <a:gd name="connsiteY0" fmla="*/ 76200 h 209550"/>
              <a:gd name="connsiteX1" fmla="*/ 127000 w 196850"/>
              <a:gd name="connsiteY1" fmla="*/ 0 h 209550"/>
              <a:gd name="connsiteX2" fmla="*/ 196850 w 196850"/>
              <a:gd name="connsiteY2" fmla="*/ 139700 h 209550"/>
              <a:gd name="connsiteX3" fmla="*/ 101600 w 196850"/>
              <a:gd name="connsiteY3" fmla="*/ 209550 h 209550"/>
              <a:gd name="connsiteX4" fmla="*/ 0 w 196850"/>
              <a:gd name="connsiteY4" fmla="*/ 7620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" h="209550">
                <a:moveTo>
                  <a:pt x="0" y="76200"/>
                </a:moveTo>
                <a:lnTo>
                  <a:pt x="127000" y="0"/>
                </a:lnTo>
                <a:lnTo>
                  <a:pt x="196850" y="139700"/>
                </a:lnTo>
                <a:lnTo>
                  <a:pt x="101600" y="209550"/>
                </a:lnTo>
                <a:lnTo>
                  <a:pt x="0" y="762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1369" y="1564123"/>
            <a:ext cx="8525305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inleiding</a:t>
            </a:r>
            <a:endParaRPr lang="nl-BE" sz="24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mobiliteitsvoorwaarden</a:t>
            </a:r>
            <a:endParaRPr lang="nl-BE" sz="24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>
                <a:cs typeface="Arial" charset="0"/>
              </a:rPr>
              <a:t>v</a:t>
            </a:r>
            <a:r>
              <a:rPr lang="nl-BE" sz="2400" dirty="0" smtClean="0">
                <a:cs typeface="Arial" charset="0"/>
              </a:rPr>
              <a:t>oorontwerp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>
                <a:cs typeface="Arial" charset="0"/>
              </a:rPr>
              <a:t>g</a:t>
            </a:r>
            <a:r>
              <a:rPr lang="nl-BE" sz="2400" dirty="0" smtClean="0">
                <a:cs typeface="Arial" charset="0"/>
              </a:rPr>
              <a:t>roen</a:t>
            </a:r>
            <a:endParaRPr lang="nl-BE" sz="2400" dirty="0">
              <a:cs typeface="Arial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31800" y="0"/>
            <a:ext cx="8524876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Inhoud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815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4" y="3022599"/>
            <a:ext cx="2388486" cy="200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J. </a:t>
            </a:r>
            <a:r>
              <a:rPr lang="nl-BE" sz="3200" dirty="0" err="1" smtClean="0"/>
              <a:t>Verbovenlei</a:t>
            </a:r>
            <a:r>
              <a:rPr lang="nl-BE" sz="3200" dirty="0" smtClean="0"/>
              <a:t>-Boekenberglei</a:t>
            </a:r>
            <a:r>
              <a:rPr lang="nl-BE" sz="4200" dirty="0" smtClean="0"/>
              <a:t>                      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 r="16540" b="9654"/>
          <a:stretch/>
        </p:blipFill>
        <p:spPr bwMode="auto">
          <a:xfrm>
            <a:off x="3238501" y="3284521"/>
            <a:ext cx="5366524" cy="264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514349" y="5930082"/>
            <a:ext cx="150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</a:t>
            </a:r>
            <a:endParaRPr lang="nl-BE" dirty="0"/>
          </a:p>
        </p:txBody>
      </p:sp>
      <p:sp>
        <p:nvSpPr>
          <p:cNvPr id="12" name="Tekstvak 11"/>
          <p:cNvSpPr txBox="1"/>
          <p:nvPr/>
        </p:nvSpPr>
        <p:spPr>
          <a:xfrm>
            <a:off x="3352799" y="5928662"/>
            <a:ext cx="10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</a:t>
            </a:r>
            <a:endParaRPr lang="nl-BE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42021" y="1052829"/>
            <a:ext cx="5963004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v</a:t>
            </a:r>
            <a:r>
              <a:rPr lang="nl-BE" sz="2000" dirty="0" smtClean="0">
                <a:cs typeface="Arial" charset="0"/>
              </a:rPr>
              <a:t>oetgangers: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dirty="0" smtClean="0">
                <a:cs typeface="Arial" charset="0"/>
              </a:rPr>
              <a:t>ontdubbelde oversteek Boekenberglei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dirty="0" smtClean="0">
                <a:cs typeface="Arial" charset="0"/>
              </a:rPr>
              <a:t>voldoende opstelplaats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f</a:t>
            </a:r>
            <a:r>
              <a:rPr lang="nl-BE" sz="2000" dirty="0" smtClean="0">
                <a:cs typeface="Arial" charset="0"/>
              </a:rPr>
              <a:t>ietsers: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dirty="0" smtClean="0">
                <a:cs typeface="Arial" charset="0"/>
              </a:rPr>
              <a:t>ontdubbelde oversteken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dirty="0">
                <a:cs typeface="Arial" charset="0"/>
              </a:rPr>
              <a:t>d</a:t>
            </a:r>
            <a:r>
              <a:rPr lang="nl-BE" dirty="0" smtClean="0">
                <a:cs typeface="Arial" charset="0"/>
              </a:rPr>
              <a:t>ubbelrichting op kruispunt</a:t>
            </a:r>
            <a:endParaRPr lang="nl-BE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i</a:t>
            </a:r>
            <a:r>
              <a:rPr lang="nl-BE" sz="2000" dirty="0" smtClean="0">
                <a:cs typeface="Arial" charset="0"/>
              </a:rPr>
              <a:t>ntegraal toegankelijke tramhalte</a:t>
            </a:r>
            <a:endParaRPr lang="nl-BE" sz="2000" dirty="0">
              <a:cs typeface="Arial" charset="0"/>
            </a:endParaRPr>
          </a:p>
        </p:txBody>
      </p:sp>
      <p:sp>
        <p:nvSpPr>
          <p:cNvPr id="4" name="Vrije vorm 3"/>
          <p:cNvSpPr/>
          <p:nvPr/>
        </p:nvSpPr>
        <p:spPr>
          <a:xfrm>
            <a:off x="1143000" y="1466850"/>
            <a:ext cx="241300" cy="266700"/>
          </a:xfrm>
          <a:custGeom>
            <a:avLst/>
            <a:gdLst>
              <a:gd name="connsiteX0" fmla="*/ 57150 w 241300"/>
              <a:gd name="connsiteY0" fmla="*/ 0 h 266700"/>
              <a:gd name="connsiteX1" fmla="*/ 0 w 241300"/>
              <a:gd name="connsiteY1" fmla="*/ 234950 h 266700"/>
              <a:gd name="connsiteX2" fmla="*/ 190500 w 241300"/>
              <a:gd name="connsiteY2" fmla="*/ 266700 h 266700"/>
              <a:gd name="connsiteX3" fmla="*/ 241300 w 241300"/>
              <a:gd name="connsiteY3" fmla="*/ 95250 h 266700"/>
              <a:gd name="connsiteX4" fmla="*/ 57150 w 241300"/>
              <a:gd name="connsiteY4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300" h="266700">
                <a:moveTo>
                  <a:pt x="57150" y="0"/>
                </a:moveTo>
                <a:lnTo>
                  <a:pt x="0" y="234950"/>
                </a:lnTo>
                <a:lnTo>
                  <a:pt x="190500" y="266700"/>
                </a:lnTo>
                <a:lnTo>
                  <a:pt x="241300" y="95250"/>
                </a:lnTo>
                <a:lnTo>
                  <a:pt x="5715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60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4" b="4988"/>
          <a:stretch/>
        </p:blipFill>
        <p:spPr bwMode="auto">
          <a:xfrm>
            <a:off x="3102610" y="2887693"/>
            <a:ext cx="526484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</a:t>
            </a:r>
            <a:r>
              <a:rPr lang="nl-BE" sz="3200" dirty="0" err="1" smtClean="0"/>
              <a:t>Cruyslei</a:t>
            </a:r>
            <a:r>
              <a:rPr lang="nl-BE" sz="3200" dirty="0" smtClean="0"/>
              <a:t>-Boekenberglei</a:t>
            </a:r>
            <a:r>
              <a:rPr lang="nl-BE" sz="4200" dirty="0" smtClean="0"/>
              <a:t>                      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10273" y="1155215"/>
            <a:ext cx="8496300" cy="20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d</a:t>
            </a:r>
            <a:r>
              <a:rPr lang="nl-BE" sz="2000" dirty="0" smtClean="0">
                <a:cs typeface="Arial" charset="0"/>
              </a:rPr>
              <a:t>icht maken middenberm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k</a:t>
            </a:r>
            <a:r>
              <a:rPr lang="nl-BE" sz="2000" dirty="0" smtClean="0">
                <a:cs typeface="Arial" charset="0"/>
              </a:rPr>
              <a:t>eerlus tram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voetgangers: oversteek aan 1 zijde van de straat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f</a:t>
            </a:r>
            <a:r>
              <a:rPr lang="nl-BE" sz="2000" dirty="0" smtClean="0">
                <a:cs typeface="Arial" charset="0"/>
              </a:rPr>
              <a:t>ietsers: oversteken aan beide zijden van kruispunt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o</a:t>
            </a:r>
            <a:r>
              <a:rPr lang="nl-BE" sz="2000" dirty="0" smtClean="0">
                <a:cs typeface="Arial" charset="0"/>
              </a:rPr>
              <a:t>nderzoek boom in trambocht</a:t>
            </a:r>
            <a:endParaRPr lang="nl-BE" sz="20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/>
          <a:stretch/>
        </p:blipFill>
        <p:spPr bwMode="auto">
          <a:xfrm>
            <a:off x="439419" y="2887693"/>
            <a:ext cx="2359318" cy="213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rije vorm 1"/>
          <p:cNvSpPr/>
          <p:nvPr/>
        </p:nvSpPr>
        <p:spPr>
          <a:xfrm>
            <a:off x="1085850" y="1727200"/>
            <a:ext cx="260350" cy="215900"/>
          </a:xfrm>
          <a:custGeom>
            <a:avLst/>
            <a:gdLst>
              <a:gd name="connsiteX0" fmla="*/ 31750 w 260350"/>
              <a:gd name="connsiteY0" fmla="*/ 19050 h 215900"/>
              <a:gd name="connsiteX1" fmla="*/ 0 w 260350"/>
              <a:gd name="connsiteY1" fmla="*/ 215900 h 215900"/>
              <a:gd name="connsiteX2" fmla="*/ 234950 w 260350"/>
              <a:gd name="connsiteY2" fmla="*/ 203200 h 215900"/>
              <a:gd name="connsiteX3" fmla="*/ 260350 w 260350"/>
              <a:gd name="connsiteY3" fmla="*/ 0 h 215900"/>
              <a:gd name="connsiteX4" fmla="*/ 31750 w 260350"/>
              <a:gd name="connsiteY4" fmla="*/ 1905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50" h="215900">
                <a:moveTo>
                  <a:pt x="31750" y="19050"/>
                </a:moveTo>
                <a:lnTo>
                  <a:pt x="0" y="215900"/>
                </a:lnTo>
                <a:lnTo>
                  <a:pt x="234950" y="203200"/>
                </a:lnTo>
                <a:lnTo>
                  <a:pt x="260350" y="0"/>
                </a:lnTo>
                <a:lnTo>
                  <a:pt x="31750" y="1905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/>
          <p:cNvSpPr txBox="1"/>
          <p:nvPr/>
        </p:nvSpPr>
        <p:spPr>
          <a:xfrm>
            <a:off x="355599" y="5927844"/>
            <a:ext cx="150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</a:t>
            </a:r>
            <a:endParaRPr lang="nl-BE" dirty="0"/>
          </a:p>
        </p:txBody>
      </p:sp>
      <p:sp>
        <p:nvSpPr>
          <p:cNvPr id="14" name="Tekstvak 13"/>
          <p:cNvSpPr txBox="1"/>
          <p:nvPr/>
        </p:nvSpPr>
        <p:spPr>
          <a:xfrm>
            <a:off x="3194049" y="5926424"/>
            <a:ext cx="10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097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</a:t>
            </a:r>
            <a:r>
              <a:rPr lang="nl-BE" sz="3200" dirty="0" err="1" smtClean="0"/>
              <a:t>Cruyslei-Gitschotellei</a:t>
            </a:r>
            <a:r>
              <a:rPr lang="nl-BE" sz="4200" dirty="0" smtClean="0"/>
              <a:t>                      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100773" y="1161565"/>
            <a:ext cx="5855901" cy="27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voetgangers: ontdubbelde oversteek </a:t>
            </a:r>
            <a:r>
              <a:rPr lang="nl-BE" sz="2000" dirty="0" err="1" smtClean="0">
                <a:cs typeface="Arial" charset="0"/>
              </a:rPr>
              <a:t>Gitschotelei</a:t>
            </a:r>
            <a:r>
              <a:rPr lang="nl-BE" sz="2000" dirty="0" smtClean="0">
                <a:cs typeface="Arial" charset="0"/>
              </a:rPr>
              <a:t> = veiliger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f</a:t>
            </a:r>
            <a:r>
              <a:rPr lang="nl-BE" sz="2000" dirty="0" smtClean="0">
                <a:cs typeface="Arial" charset="0"/>
              </a:rPr>
              <a:t>ietsers: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ontdubbelde oversteek aan park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oversteek langs </a:t>
            </a:r>
            <a:r>
              <a:rPr lang="nl-BE" sz="2000" dirty="0" err="1" smtClean="0">
                <a:cs typeface="Arial" charset="0"/>
              </a:rPr>
              <a:t>middeneiland</a:t>
            </a:r>
            <a:r>
              <a:rPr lang="nl-BE" sz="2000" dirty="0" smtClean="0">
                <a:cs typeface="Arial" charset="0"/>
              </a:rPr>
              <a:t> aan tankstation → verkeer remt af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pic>
        <p:nvPicPr>
          <p:cNvPr id="11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6" y="3095054"/>
            <a:ext cx="2597721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rije vorm 1"/>
          <p:cNvSpPr/>
          <p:nvPr/>
        </p:nvSpPr>
        <p:spPr>
          <a:xfrm>
            <a:off x="520700" y="1822450"/>
            <a:ext cx="171450" cy="177800"/>
          </a:xfrm>
          <a:custGeom>
            <a:avLst/>
            <a:gdLst>
              <a:gd name="connsiteX0" fmla="*/ 0 w 171450"/>
              <a:gd name="connsiteY0" fmla="*/ 0 h 177800"/>
              <a:gd name="connsiteX1" fmla="*/ 6350 w 171450"/>
              <a:gd name="connsiteY1" fmla="*/ 177800 h 177800"/>
              <a:gd name="connsiteX2" fmla="*/ 158750 w 171450"/>
              <a:gd name="connsiteY2" fmla="*/ 171450 h 177800"/>
              <a:gd name="connsiteX3" fmla="*/ 171450 w 171450"/>
              <a:gd name="connsiteY3" fmla="*/ 12700 h 177800"/>
              <a:gd name="connsiteX4" fmla="*/ 0 w 17145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177800">
                <a:moveTo>
                  <a:pt x="0" y="0"/>
                </a:moveTo>
                <a:lnTo>
                  <a:pt x="6350" y="177800"/>
                </a:lnTo>
                <a:lnTo>
                  <a:pt x="158750" y="171450"/>
                </a:lnTo>
                <a:lnTo>
                  <a:pt x="171450" y="127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"/>
          <a:stretch/>
        </p:blipFill>
        <p:spPr bwMode="auto">
          <a:xfrm>
            <a:off x="3271643" y="3095054"/>
            <a:ext cx="5628459" cy="273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406399" y="5930082"/>
            <a:ext cx="150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</a:t>
            </a:r>
            <a:endParaRPr lang="nl-BE" dirty="0"/>
          </a:p>
        </p:txBody>
      </p:sp>
      <p:sp>
        <p:nvSpPr>
          <p:cNvPr id="15" name="Tekstvak 14"/>
          <p:cNvSpPr txBox="1"/>
          <p:nvPr/>
        </p:nvSpPr>
        <p:spPr>
          <a:xfrm>
            <a:off x="3244849" y="5928662"/>
            <a:ext cx="10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2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</a:t>
            </a:r>
            <a:r>
              <a:rPr lang="nl-BE" sz="3200" dirty="0" err="1" smtClean="0"/>
              <a:t>Cruyslei</a:t>
            </a:r>
            <a:r>
              <a:rPr lang="nl-BE" sz="4200" dirty="0" smtClean="0"/>
              <a:t>                      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0374" y="4983520"/>
            <a:ext cx="84963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400" dirty="0">
                <a:cs typeface="Arial" charset="0"/>
              </a:rPr>
              <a:t>s</a:t>
            </a:r>
            <a:r>
              <a:rPr lang="nl-BE" sz="2400" dirty="0" smtClean="0">
                <a:cs typeface="Arial" charset="0"/>
              </a:rPr>
              <a:t>imulatie bochtstralen vrachtwagens</a:t>
            </a:r>
            <a:endParaRPr lang="nl-BE" sz="24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5" y="1065599"/>
            <a:ext cx="7610174" cy="352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0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8"/>
          <a:stretch/>
        </p:blipFill>
        <p:spPr bwMode="auto">
          <a:xfrm>
            <a:off x="514348" y="3073399"/>
            <a:ext cx="2356851" cy="190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</a:t>
            </a:r>
            <a:r>
              <a:rPr lang="nl-BE" sz="3200" dirty="0" err="1" smtClean="0"/>
              <a:t>Drakenhoflaan</a:t>
            </a:r>
            <a:r>
              <a:rPr lang="nl-BE" sz="3200" dirty="0" smtClean="0"/>
              <a:t>-Boekenberglei</a:t>
            </a:r>
            <a:r>
              <a:rPr lang="nl-BE" sz="4200" dirty="0" smtClean="0"/>
              <a:t>                     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30" y="3491570"/>
            <a:ext cx="4364885" cy="306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514349" y="5930082"/>
            <a:ext cx="150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</a:t>
            </a:r>
            <a:endParaRPr lang="nl-BE" dirty="0"/>
          </a:p>
        </p:txBody>
      </p:sp>
      <p:sp>
        <p:nvSpPr>
          <p:cNvPr id="13" name="Tekstvak 12"/>
          <p:cNvSpPr txBox="1"/>
          <p:nvPr/>
        </p:nvSpPr>
        <p:spPr>
          <a:xfrm>
            <a:off x="3520130" y="5910214"/>
            <a:ext cx="10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Nieuw</a:t>
            </a:r>
            <a:endParaRPr lang="nl-BE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20130" y="1019290"/>
            <a:ext cx="8496300" cy="246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1900" dirty="0">
                <a:cs typeface="Arial" charset="0"/>
              </a:rPr>
              <a:t>v</a:t>
            </a:r>
            <a:r>
              <a:rPr lang="nl-BE" sz="1900" dirty="0" smtClean="0">
                <a:cs typeface="Arial" charset="0"/>
              </a:rPr>
              <a:t>erkeerslicht verwijderd → doorstroming↑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BE" sz="1900" dirty="0" smtClean="0">
                <a:cs typeface="Arial" charset="0"/>
              </a:rPr>
              <a:t>Voetgangers: ontdubbelde </a:t>
            </a:r>
            <a:r>
              <a:rPr lang="nl-BE" sz="1900" dirty="0" smtClean="0">
                <a:cs typeface="Arial" charset="0"/>
              </a:rPr>
              <a:t>oversteken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sz="1900" dirty="0" smtClean="0">
                <a:cs typeface="Arial" charset="0"/>
              </a:rPr>
              <a:t>↑ comfort door korte oversteek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sz="1900" dirty="0" smtClean="0">
                <a:cs typeface="Arial" charset="0"/>
              </a:rPr>
              <a:t>↑</a:t>
            </a:r>
            <a:r>
              <a:rPr lang="nl-BE" sz="1900" dirty="0" smtClean="0">
                <a:cs typeface="Arial" charset="0"/>
              </a:rPr>
              <a:t> veiligheid: 1 </a:t>
            </a:r>
            <a:r>
              <a:rPr lang="nl-BE" sz="1900" dirty="0" err="1" smtClean="0">
                <a:cs typeface="Arial" charset="0"/>
              </a:rPr>
              <a:t>rijvak</a:t>
            </a:r>
            <a:r>
              <a:rPr lang="nl-BE" sz="1900" dirty="0" smtClean="0">
                <a:cs typeface="Arial" charset="0"/>
              </a:rPr>
              <a:t> per keer oversteken</a:t>
            </a:r>
            <a:endParaRPr lang="nl-BE" sz="1900" dirty="0" smtClean="0">
              <a:cs typeface="Arial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nl-BE" sz="1900" dirty="0" smtClean="0">
                <a:cs typeface="Arial" charset="0"/>
              </a:rPr>
              <a:t>fietsers: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sz="1900" dirty="0" smtClean="0">
                <a:cs typeface="Arial" charset="0"/>
              </a:rPr>
              <a:t>ontdubbelde oversteken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sz="1900" dirty="0">
                <a:cs typeface="Arial" charset="0"/>
              </a:rPr>
              <a:t>d</a:t>
            </a:r>
            <a:r>
              <a:rPr lang="nl-BE" sz="1900" dirty="0" smtClean="0">
                <a:cs typeface="Arial" charset="0"/>
              </a:rPr>
              <a:t>ubbelrichtingsfietspaden aan </a:t>
            </a:r>
            <a:r>
              <a:rPr lang="nl-BE" sz="1900" dirty="0" smtClean="0">
                <a:cs typeface="Arial" charset="0"/>
              </a:rPr>
              <a:t>kruispunt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1900" dirty="0" smtClean="0">
                <a:cs typeface="Arial" charset="0"/>
              </a:rPr>
              <a:t>meer groen, minder verhard</a:t>
            </a:r>
            <a:endParaRPr lang="nl-BE" sz="19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ruimte aan Sint-Jozefkerk</a:t>
            </a:r>
            <a:r>
              <a:rPr lang="nl-BE" sz="4200" dirty="0" smtClean="0"/>
              <a:t>                      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157923" y="1165798"/>
            <a:ext cx="8496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r</a:t>
            </a:r>
            <a:r>
              <a:rPr lang="nl-BE" sz="2000" dirty="0" smtClean="0">
                <a:cs typeface="Arial" charset="0"/>
              </a:rPr>
              <a:t>uimte voor: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 ceremoniewagen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voetgangers</a:t>
            </a:r>
            <a:endParaRPr lang="nl-BE" sz="2000" dirty="0">
              <a:cs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r="1813"/>
          <a:stretch/>
        </p:blipFill>
        <p:spPr bwMode="auto">
          <a:xfrm>
            <a:off x="440689" y="2900917"/>
            <a:ext cx="3028950" cy="15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/>
          <a:stretch/>
        </p:blipFill>
        <p:spPr bwMode="auto">
          <a:xfrm>
            <a:off x="3619500" y="2900919"/>
            <a:ext cx="5222874" cy="258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3"/>
          <a:stretch/>
        </p:blipFill>
        <p:spPr bwMode="auto">
          <a:xfrm>
            <a:off x="431799" y="1162050"/>
            <a:ext cx="1938021" cy="14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tramhaltes</a:t>
            </a:r>
            <a:endParaRPr lang="nl-BE" sz="4200" dirty="0" smtClean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6323" y="5577163"/>
            <a:ext cx="8496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BE" sz="2400" dirty="0">
                <a:cs typeface="Arial" charset="0"/>
              </a:rPr>
              <a:t>i</a:t>
            </a:r>
            <a:r>
              <a:rPr lang="nl-BE" sz="2400" dirty="0" smtClean="0">
                <a:cs typeface="Arial" charset="0"/>
              </a:rPr>
              <a:t>ntegraal toegankelijk</a:t>
            </a:r>
            <a:endParaRPr lang="nl-BE" sz="2400" dirty="0">
              <a:cs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68374" y="990335"/>
            <a:ext cx="849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nl-BE" dirty="0" err="1" smtClean="0">
                <a:cs typeface="Arial" charset="0"/>
              </a:rPr>
              <a:t>thv</a:t>
            </a:r>
            <a:r>
              <a:rPr lang="nl-BE" dirty="0" smtClean="0">
                <a:cs typeface="Arial" charset="0"/>
              </a:rPr>
              <a:t> huidige keerlus</a:t>
            </a:r>
            <a:endParaRPr lang="nl-BE" dirty="0">
              <a:cs typeface="Arial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65574" y="935328"/>
            <a:ext cx="849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nl-BE" dirty="0" err="1" smtClean="0">
                <a:cs typeface="Arial" charset="0"/>
              </a:rPr>
              <a:t>thv</a:t>
            </a:r>
            <a:r>
              <a:rPr lang="nl-BE" dirty="0" smtClean="0">
                <a:cs typeface="Arial" charset="0"/>
              </a:rPr>
              <a:t> </a:t>
            </a:r>
            <a:r>
              <a:rPr lang="nl-BE" dirty="0" err="1" smtClean="0">
                <a:cs typeface="Arial" charset="0"/>
              </a:rPr>
              <a:t>J.Verbovenlei</a:t>
            </a:r>
            <a:endParaRPr lang="nl-BE" dirty="0"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612613" y="943000"/>
            <a:ext cx="849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nl-BE" dirty="0" err="1" smtClean="0">
                <a:cs typeface="Arial" charset="0"/>
              </a:rPr>
              <a:t>thv</a:t>
            </a:r>
            <a:r>
              <a:rPr lang="nl-BE" dirty="0" smtClean="0">
                <a:cs typeface="Arial" charset="0"/>
              </a:rPr>
              <a:t> kerk</a:t>
            </a:r>
            <a:endParaRPr lang="nl-BE" dirty="0">
              <a:cs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/>
          <a:stretch/>
        </p:blipFill>
        <p:spPr bwMode="auto">
          <a:xfrm rot="16200000">
            <a:off x="5507762" y="2564762"/>
            <a:ext cx="4264831" cy="175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4" y="1359667"/>
            <a:ext cx="2377078" cy="413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"/>
          <a:stretch/>
        </p:blipFill>
        <p:spPr bwMode="auto">
          <a:xfrm>
            <a:off x="3787140" y="1359667"/>
            <a:ext cx="2548438" cy="421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parkeerbalans</a:t>
            </a:r>
            <a:endParaRPr lang="nl-BE" sz="4200" dirty="0" smtClean="0"/>
          </a:p>
        </p:txBody>
      </p:sp>
      <p:pic>
        <p:nvPicPr>
          <p:cNvPr id="6" name="Picture 2" descr="C:\Users\sa57016\Desktop\BOEKENBERG\beelden\straatnam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51"/>
          <a:stretch/>
        </p:blipFill>
        <p:spPr bwMode="auto">
          <a:xfrm>
            <a:off x="559595" y="1562099"/>
            <a:ext cx="4576285" cy="42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 rot="20658668">
            <a:off x="3733798" y="1844041"/>
            <a:ext cx="701040" cy="274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/>
          <p:cNvSpPr/>
          <p:nvPr/>
        </p:nvSpPr>
        <p:spPr>
          <a:xfrm rot="2774428">
            <a:off x="3123666" y="1887040"/>
            <a:ext cx="336657" cy="11026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 rot="351930">
            <a:off x="2792607" y="2979382"/>
            <a:ext cx="278253" cy="5791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Rechthoek 13"/>
          <p:cNvSpPr/>
          <p:nvPr/>
        </p:nvSpPr>
        <p:spPr>
          <a:xfrm rot="391229">
            <a:off x="2667000" y="3589020"/>
            <a:ext cx="327660" cy="1074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/>
          <p:cNvSpPr/>
          <p:nvPr/>
        </p:nvSpPr>
        <p:spPr>
          <a:xfrm rot="1473774">
            <a:off x="893060" y="3983217"/>
            <a:ext cx="1897903" cy="347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17" name="Tabel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621543"/>
              </p:ext>
            </p:extLst>
          </p:nvPr>
        </p:nvGraphicFramePr>
        <p:xfrm>
          <a:off x="5478780" y="1562099"/>
          <a:ext cx="3238501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994"/>
                <a:gridCol w="1264402"/>
                <a:gridCol w="938105"/>
              </a:tblGrid>
              <a:tr h="0">
                <a:tc>
                  <a:txBody>
                    <a:bodyPr/>
                    <a:lstStyle/>
                    <a:p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zones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bestaand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nieuw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zone 1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zone 2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71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zone 3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zone 4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119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zone 5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87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kstvak 18"/>
          <p:cNvSpPr txBox="1"/>
          <p:nvPr/>
        </p:nvSpPr>
        <p:spPr>
          <a:xfrm rot="20818564">
            <a:off x="3806622" y="1796980"/>
            <a:ext cx="86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</a:t>
            </a:r>
            <a:r>
              <a:rPr lang="nl-BE" sz="1200" dirty="0" smtClean="0"/>
              <a:t>one 1</a:t>
            </a:r>
            <a:endParaRPr lang="nl-BE" sz="1200" dirty="0"/>
          </a:p>
        </p:txBody>
      </p:sp>
      <p:sp>
        <p:nvSpPr>
          <p:cNvPr id="20" name="Tekstvak 19"/>
          <p:cNvSpPr txBox="1"/>
          <p:nvPr/>
        </p:nvSpPr>
        <p:spPr>
          <a:xfrm rot="18975910">
            <a:off x="2936517" y="2171442"/>
            <a:ext cx="86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</a:t>
            </a:r>
            <a:r>
              <a:rPr lang="nl-BE" sz="1200" dirty="0" smtClean="0"/>
              <a:t>one 2</a:t>
            </a:r>
            <a:endParaRPr lang="nl-BE" sz="1200" dirty="0"/>
          </a:p>
        </p:txBody>
      </p:sp>
      <p:sp>
        <p:nvSpPr>
          <p:cNvPr id="21" name="Tekstvak 20"/>
          <p:cNvSpPr txBox="1"/>
          <p:nvPr/>
        </p:nvSpPr>
        <p:spPr>
          <a:xfrm rot="16550273">
            <a:off x="2485168" y="3025442"/>
            <a:ext cx="86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</a:t>
            </a:r>
            <a:r>
              <a:rPr lang="nl-BE" sz="1200" dirty="0" smtClean="0"/>
              <a:t>one 3</a:t>
            </a:r>
            <a:endParaRPr lang="nl-BE" sz="1200" dirty="0"/>
          </a:p>
        </p:txBody>
      </p:sp>
      <p:sp>
        <p:nvSpPr>
          <p:cNvPr id="22" name="Tekstvak 21"/>
          <p:cNvSpPr txBox="1"/>
          <p:nvPr/>
        </p:nvSpPr>
        <p:spPr>
          <a:xfrm rot="16550273">
            <a:off x="2411144" y="3789611"/>
            <a:ext cx="86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</a:t>
            </a:r>
            <a:r>
              <a:rPr lang="nl-BE" sz="1200" dirty="0" smtClean="0"/>
              <a:t>one 4</a:t>
            </a:r>
            <a:endParaRPr lang="nl-BE" sz="1200" dirty="0"/>
          </a:p>
        </p:txBody>
      </p:sp>
      <p:sp>
        <p:nvSpPr>
          <p:cNvPr id="23" name="Tekstvak 22"/>
          <p:cNvSpPr txBox="1"/>
          <p:nvPr/>
        </p:nvSpPr>
        <p:spPr>
          <a:xfrm rot="1559015">
            <a:off x="1588183" y="4058937"/>
            <a:ext cx="86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</a:t>
            </a:r>
            <a:r>
              <a:rPr lang="nl-BE" sz="1200" dirty="0" smtClean="0"/>
              <a:t>one 5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20838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bomenbalans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431799" y="1002030"/>
            <a:ext cx="913553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 </a:t>
            </a:r>
            <a:endParaRPr lang="nl-BE" dirty="0"/>
          </a:p>
          <a:p>
            <a:pPr lvl="0"/>
            <a:r>
              <a:rPr lang="nl-BE" sz="2000" dirty="0" smtClean="0"/>
              <a:t>130 bestaande bomen behouden:</a:t>
            </a:r>
          </a:p>
          <a:p>
            <a:pPr marL="285750" lvl="0" indent="-285750">
              <a:buFont typeface="Arial" charset="0"/>
              <a:buChar char="•"/>
            </a:pPr>
            <a:r>
              <a:rPr lang="nl-BE" sz="2000" dirty="0" smtClean="0"/>
              <a:t>Boekenberglei: 33 </a:t>
            </a:r>
            <a:r>
              <a:rPr lang="nl-BE" sz="2000" dirty="0"/>
              <a:t>oude eiken </a:t>
            </a:r>
            <a:r>
              <a:rPr lang="nl-BE" sz="2000" dirty="0" smtClean="0">
                <a:solidFill>
                  <a:schemeClr val="accent6">
                    <a:lumMod val="75000"/>
                  </a:schemeClr>
                </a:solidFill>
              </a:rPr>
              <a:t>(in onderzoek: 2 bomen aan bochten trambedding)</a:t>
            </a:r>
          </a:p>
          <a:p>
            <a:pPr marL="285750" lvl="0" indent="-285750">
              <a:buFont typeface="Arial" charset="0"/>
              <a:buChar char="•"/>
            </a:pPr>
            <a:r>
              <a:rPr lang="nl-BE" sz="2000" dirty="0" err="1" smtClean="0">
                <a:solidFill>
                  <a:schemeClr val="accent6">
                    <a:lumMod val="75000"/>
                  </a:schemeClr>
                </a:solidFill>
              </a:rPr>
              <a:t>Gitschotellei</a:t>
            </a:r>
            <a:r>
              <a:rPr lang="nl-BE" sz="2000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nl-BE" sz="2000" dirty="0" err="1" smtClean="0">
                <a:solidFill>
                  <a:schemeClr val="accent6">
                    <a:lumMod val="75000"/>
                  </a:schemeClr>
                </a:solidFill>
              </a:rPr>
              <a:t>Drakenhoflaan</a:t>
            </a:r>
            <a:r>
              <a:rPr lang="nl-BE" sz="2000" dirty="0" smtClean="0">
                <a:solidFill>
                  <a:schemeClr val="accent6">
                    <a:lumMod val="75000"/>
                  </a:schemeClr>
                </a:solidFill>
              </a:rPr>
              <a:t> 28 bomen (platen en lindes)</a:t>
            </a:r>
            <a:endParaRPr lang="nl-BE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endParaRPr lang="nl-BE" dirty="0" smtClean="0"/>
          </a:p>
          <a:p>
            <a:pPr lvl="1"/>
            <a:endParaRPr lang="nl-B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7" y="2830146"/>
            <a:ext cx="2620354" cy="33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79" y="2830144"/>
            <a:ext cx="2403082" cy="33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/>
          <a:stretch/>
        </p:blipFill>
        <p:spPr bwMode="auto">
          <a:xfrm>
            <a:off x="5761892" y="2830146"/>
            <a:ext cx="3194782" cy="33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Rechte verbindingslijn 6"/>
          <p:cNvCxnSpPr/>
          <p:nvPr/>
        </p:nvCxnSpPr>
        <p:spPr>
          <a:xfrm>
            <a:off x="4364842" y="2595655"/>
            <a:ext cx="0" cy="23448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196034" y="1498962"/>
            <a:ext cx="0" cy="2193387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7757744" y="2406633"/>
            <a:ext cx="0" cy="423513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196034" y="1498962"/>
            <a:ext cx="235765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196034" y="3692349"/>
            <a:ext cx="173243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185918" y="2406633"/>
            <a:ext cx="571826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1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6" y="2679975"/>
            <a:ext cx="8712201" cy="231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bomenbalans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559451" y="1202647"/>
            <a:ext cx="8584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 </a:t>
            </a:r>
            <a:endParaRPr lang="nl-BE" dirty="0"/>
          </a:p>
          <a:p>
            <a:pPr lvl="0"/>
            <a:r>
              <a:rPr lang="nl-BE" sz="2000" dirty="0" smtClean="0"/>
              <a:t>34 te rooien bomen:</a:t>
            </a:r>
            <a:endParaRPr lang="nl-B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err="1" smtClean="0"/>
              <a:t>Gitschotellei</a:t>
            </a:r>
            <a:r>
              <a:rPr lang="nl-BE" sz="2000" dirty="0" smtClean="0"/>
              <a:t> </a:t>
            </a:r>
            <a:r>
              <a:rPr lang="nl-BE" sz="2000" dirty="0"/>
              <a:t>en </a:t>
            </a:r>
            <a:r>
              <a:rPr lang="nl-BE" sz="2000" dirty="0" err="1" smtClean="0"/>
              <a:t>Drakenhoflaan</a:t>
            </a:r>
            <a:r>
              <a:rPr lang="nl-BE" sz="2000" dirty="0" smtClean="0"/>
              <a:t>: 26 bomen omwille van de nieuwe trambedding</a:t>
            </a:r>
          </a:p>
          <a:p>
            <a:pPr lvl="1"/>
            <a:endParaRPr lang="nl-BE" dirty="0"/>
          </a:p>
        </p:txBody>
      </p:sp>
      <p:sp>
        <p:nvSpPr>
          <p:cNvPr id="3" name="Ovaal 2"/>
          <p:cNvSpPr/>
          <p:nvPr/>
        </p:nvSpPr>
        <p:spPr>
          <a:xfrm>
            <a:off x="1899725" y="3698427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1500554" y="3696670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2502878" y="3698427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/>
          <p:cNvSpPr/>
          <p:nvPr/>
        </p:nvSpPr>
        <p:spPr>
          <a:xfrm>
            <a:off x="2107810" y="3696669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2305929" y="3698427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/>
          <p:cNvSpPr/>
          <p:nvPr/>
        </p:nvSpPr>
        <p:spPr>
          <a:xfrm>
            <a:off x="2717410" y="3696670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1055038" y="3698427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al 17"/>
          <p:cNvSpPr/>
          <p:nvPr/>
        </p:nvSpPr>
        <p:spPr>
          <a:xfrm>
            <a:off x="623044" y="3698427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al 19"/>
          <p:cNvSpPr/>
          <p:nvPr/>
        </p:nvSpPr>
        <p:spPr>
          <a:xfrm>
            <a:off x="4343401" y="5707886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4525107" y="5593586"/>
            <a:ext cx="189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</a:t>
            </a:r>
            <a:r>
              <a:rPr lang="nl-BE" dirty="0" smtClean="0"/>
              <a:t>e rooien boom</a:t>
            </a:r>
            <a:endParaRPr lang="nl-BE" dirty="0"/>
          </a:p>
        </p:txBody>
      </p:sp>
      <p:sp>
        <p:nvSpPr>
          <p:cNvPr id="23" name="Ovaal 22"/>
          <p:cNvSpPr/>
          <p:nvPr/>
        </p:nvSpPr>
        <p:spPr>
          <a:xfrm>
            <a:off x="5635870" y="3791018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Ovaal 23"/>
          <p:cNvSpPr/>
          <p:nvPr/>
        </p:nvSpPr>
        <p:spPr>
          <a:xfrm>
            <a:off x="6626470" y="3827765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Ovaal 24"/>
          <p:cNvSpPr/>
          <p:nvPr/>
        </p:nvSpPr>
        <p:spPr>
          <a:xfrm>
            <a:off x="6862690" y="3839104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Ovaal 25"/>
          <p:cNvSpPr/>
          <p:nvPr/>
        </p:nvSpPr>
        <p:spPr>
          <a:xfrm>
            <a:off x="7106530" y="3866249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Ovaal 26"/>
          <p:cNvSpPr/>
          <p:nvPr/>
        </p:nvSpPr>
        <p:spPr>
          <a:xfrm>
            <a:off x="7373230" y="3919408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Ovaal 27"/>
          <p:cNvSpPr/>
          <p:nvPr/>
        </p:nvSpPr>
        <p:spPr>
          <a:xfrm>
            <a:off x="7601830" y="3968442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Ovaal 28"/>
          <p:cNvSpPr/>
          <p:nvPr/>
        </p:nvSpPr>
        <p:spPr>
          <a:xfrm>
            <a:off x="7891390" y="4027058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Ovaal 29"/>
          <p:cNvSpPr/>
          <p:nvPr/>
        </p:nvSpPr>
        <p:spPr>
          <a:xfrm>
            <a:off x="8127610" y="4083531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Ovaal 30"/>
          <p:cNvSpPr/>
          <p:nvPr/>
        </p:nvSpPr>
        <p:spPr>
          <a:xfrm>
            <a:off x="4089010" y="3725572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Ovaal 31"/>
          <p:cNvSpPr/>
          <p:nvPr/>
        </p:nvSpPr>
        <p:spPr>
          <a:xfrm>
            <a:off x="4278924" y="3718921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Ovaal 32"/>
          <p:cNvSpPr/>
          <p:nvPr/>
        </p:nvSpPr>
        <p:spPr>
          <a:xfrm>
            <a:off x="4472354" y="3725572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Ovaal 33"/>
          <p:cNvSpPr/>
          <p:nvPr/>
        </p:nvSpPr>
        <p:spPr>
          <a:xfrm>
            <a:off x="4919590" y="3757426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Ovaal 34"/>
          <p:cNvSpPr/>
          <p:nvPr/>
        </p:nvSpPr>
        <p:spPr>
          <a:xfrm>
            <a:off x="5140570" y="3757426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Ovaal 35"/>
          <p:cNvSpPr/>
          <p:nvPr/>
        </p:nvSpPr>
        <p:spPr>
          <a:xfrm>
            <a:off x="5406096" y="3789260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Ovaal 36"/>
          <p:cNvSpPr/>
          <p:nvPr/>
        </p:nvSpPr>
        <p:spPr>
          <a:xfrm>
            <a:off x="3334630" y="3696670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Ovaal 37"/>
          <p:cNvSpPr/>
          <p:nvPr/>
        </p:nvSpPr>
        <p:spPr>
          <a:xfrm>
            <a:off x="3525130" y="3711121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9" name="Ovaal 38"/>
          <p:cNvSpPr/>
          <p:nvPr/>
        </p:nvSpPr>
        <p:spPr>
          <a:xfrm>
            <a:off x="3740250" y="3718921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0" name="Ovaal 39"/>
          <p:cNvSpPr/>
          <p:nvPr/>
        </p:nvSpPr>
        <p:spPr>
          <a:xfrm>
            <a:off x="3907303" y="3716013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Tekstvak 40"/>
          <p:cNvSpPr txBox="1"/>
          <p:nvPr/>
        </p:nvSpPr>
        <p:spPr>
          <a:xfrm>
            <a:off x="496275" y="5316559"/>
            <a:ext cx="330845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u="sng" dirty="0" smtClean="0"/>
              <a:t>Wijziging ontwerp:</a:t>
            </a:r>
          </a:p>
          <a:p>
            <a:r>
              <a:rPr lang="nl-BE" dirty="0" smtClean="0"/>
              <a:t>In het vorig ontwerp werden alle bomen gekapt in dit deel.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74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Q:\SW\02_05_Ruimtelijke_ordening\02_05_06_Visies_Projecten\01_generieke_beleidsvisies\08_dorpen_metropool_wonen\8_Bouwcode_herziening\01_procesnota\foto-kaft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84" r="-74"/>
          <a:stretch/>
        </p:blipFill>
        <p:spPr bwMode="auto">
          <a:xfrm>
            <a:off x="0" y="0"/>
            <a:ext cx="9150761" cy="405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ekst 2"/>
          <p:cNvSpPr txBox="1">
            <a:spLocks/>
          </p:cNvSpPr>
          <p:nvPr/>
        </p:nvSpPr>
        <p:spPr bwMode="auto">
          <a:xfrm>
            <a:off x="0" y="4050333"/>
            <a:ext cx="9150761" cy="1763958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nl-NL" sz="4200" b="1" dirty="0" smtClean="0">
                <a:solidFill>
                  <a:srgbClr val="7094AA"/>
                </a:solidFill>
                <a:latin typeface="+mj-lt"/>
                <a:cs typeface="Calibri" pitchFamily="34" charset="0"/>
              </a:rPr>
              <a:t>Inleiding</a:t>
            </a:r>
            <a:endParaRPr lang="nl-NL" sz="2800" b="1" dirty="0" smtClean="0">
              <a:solidFill>
                <a:srgbClr val="7094AA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3909"/>
          <a:stretch/>
        </p:blipFill>
        <p:spPr bwMode="auto">
          <a:xfrm>
            <a:off x="-7684" y="0"/>
            <a:ext cx="9144002" cy="398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6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bomenbalans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431799" y="1073107"/>
            <a:ext cx="858454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 </a:t>
            </a:r>
            <a:endParaRPr lang="nl-BE" dirty="0"/>
          </a:p>
          <a:p>
            <a:pPr lvl="0"/>
            <a:r>
              <a:rPr lang="nl-BE" sz="2000" dirty="0" smtClean="0"/>
              <a:t>34 te rooien bomen:</a:t>
            </a:r>
            <a:endParaRPr lang="nl-B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6 bomen in de Boekenberglei tussen de Muggenberglei en het Boekenbergplein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2 bomen ter hoogte van het kruispunt Boekenberglei, </a:t>
            </a:r>
            <a:r>
              <a:rPr lang="nl-BE" sz="2000" dirty="0" err="1" smtClean="0"/>
              <a:t>Drakenhoflaan</a:t>
            </a:r>
            <a:r>
              <a:rPr lang="nl-BE" sz="2000" dirty="0" smtClean="0"/>
              <a:t>  omwille van de nieuwe trambedding</a:t>
            </a:r>
            <a:endParaRPr lang="nl-BE" sz="2000" dirty="0"/>
          </a:p>
          <a:p>
            <a:pPr lvl="1"/>
            <a:endParaRPr lang="nl-BE" dirty="0" smtClean="0"/>
          </a:p>
          <a:p>
            <a:pPr lvl="1"/>
            <a:endParaRPr lang="nl-BE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22" y="3635545"/>
            <a:ext cx="4622659" cy="176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al 2"/>
          <p:cNvSpPr/>
          <p:nvPr/>
        </p:nvSpPr>
        <p:spPr>
          <a:xfrm>
            <a:off x="4970585" y="4267200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4472354" y="5011615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7455878" y="4196861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/>
          <p:cNvSpPr/>
          <p:nvPr/>
        </p:nvSpPr>
        <p:spPr>
          <a:xfrm>
            <a:off x="5292970" y="4876800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6664569" y="4736123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/>
          <p:cNvSpPr/>
          <p:nvPr/>
        </p:nvSpPr>
        <p:spPr>
          <a:xfrm>
            <a:off x="8188570" y="4185137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5" y="3184206"/>
            <a:ext cx="2636837" cy="222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al 16"/>
          <p:cNvSpPr/>
          <p:nvPr/>
        </p:nvSpPr>
        <p:spPr>
          <a:xfrm>
            <a:off x="1877998" y="3854156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al 17"/>
          <p:cNvSpPr/>
          <p:nvPr/>
        </p:nvSpPr>
        <p:spPr>
          <a:xfrm>
            <a:off x="1758424" y="3736339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al 19"/>
          <p:cNvSpPr/>
          <p:nvPr/>
        </p:nvSpPr>
        <p:spPr>
          <a:xfrm>
            <a:off x="4343401" y="5707886"/>
            <a:ext cx="128953" cy="1406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4525107" y="5593586"/>
            <a:ext cx="189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</a:t>
            </a:r>
            <a:r>
              <a:rPr lang="nl-BE" dirty="0" smtClean="0"/>
              <a:t>e rooien boom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99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bomenbalans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451784" y="1202645"/>
            <a:ext cx="8484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b="1" dirty="0"/>
              <a:t> </a:t>
            </a:r>
            <a:r>
              <a:rPr lang="nl-BE" sz="2000" dirty="0" smtClean="0"/>
              <a:t>28  te verplanten bomen: </a:t>
            </a:r>
            <a:r>
              <a:rPr lang="nl-BE" sz="2000" dirty="0"/>
              <a:t> 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 smtClean="0"/>
              <a:t>27 jonge </a:t>
            </a:r>
            <a:r>
              <a:rPr lang="nl-BE" sz="2000" dirty="0"/>
              <a:t>platanen in de bocht </a:t>
            </a:r>
            <a:r>
              <a:rPr lang="nl-BE" sz="2000" dirty="0" smtClean="0"/>
              <a:t>Boekenberglei tussen Boekenbergplein en </a:t>
            </a:r>
            <a:r>
              <a:rPr lang="nl-BE" sz="2000" dirty="0" err="1" smtClean="0"/>
              <a:t>Menegemlei</a:t>
            </a:r>
            <a:endParaRPr lang="nl-BE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 smtClean="0"/>
              <a:t>1 boom te verwijderen omwille scheurgevaar takken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3051175"/>
            <a:ext cx="7974473" cy="249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al 2"/>
          <p:cNvSpPr/>
          <p:nvPr/>
        </p:nvSpPr>
        <p:spPr>
          <a:xfrm>
            <a:off x="1642110" y="379857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/>
          <p:cNvSpPr/>
          <p:nvPr/>
        </p:nvSpPr>
        <p:spPr>
          <a:xfrm>
            <a:off x="2457450" y="357759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/>
          <p:cNvSpPr/>
          <p:nvPr/>
        </p:nvSpPr>
        <p:spPr>
          <a:xfrm>
            <a:off x="2861310" y="350520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/>
          <p:cNvSpPr/>
          <p:nvPr/>
        </p:nvSpPr>
        <p:spPr>
          <a:xfrm>
            <a:off x="3295650" y="342519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/>
          <p:cNvSpPr/>
          <p:nvPr/>
        </p:nvSpPr>
        <p:spPr>
          <a:xfrm>
            <a:off x="3707130" y="336042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/>
          <p:cNvSpPr/>
          <p:nvPr/>
        </p:nvSpPr>
        <p:spPr>
          <a:xfrm>
            <a:off x="4110990" y="332613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4568506" y="328803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al 17"/>
          <p:cNvSpPr/>
          <p:nvPr/>
        </p:nvSpPr>
        <p:spPr>
          <a:xfrm>
            <a:off x="4972050" y="325374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/>
          <p:cNvSpPr/>
          <p:nvPr/>
        </p:nvSpPr>
        <p:spPr>
          <a:xfrm>
            <a:off x="5406390" y="325374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al 19"/>
          <p:cNvSpPr/>
          <p:nvPr/>
        </p:nvSpPr>
        <p:spPr>
          <a:xfrm>
            <a:off x="5840730" y="327279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al 20"/>
          <p:cNvSpPr/>
          <p:nvPr/>
        </p:nvSpPr>
        <p:spPr>
          <a:xfrm>
            <a:off x="6267450" y="329565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Ovaal 21"/>
          <p:cNvSpPr/>
          <p:nvPr/>
        </p:nvSpPr>
        <p:spPr>
          <a:xfrm>
            <a:off x="6686550" y="335280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Ovaal 22"/>
          <p:cNvSpPr/>
          <p:nvPr/>
        </p:nvSpPr>
        <p:spPr>
          <a:xfrm>
            <a:off x="7120890" y="339852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Ovaal 23"/>
          <p:cNvSpPr/>
          <p:nvPr/>
        </p:nvSpPr>
        <p:spPr>
          <a:xfrm>
            <a:off x="7547610" y="343281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Ovaal 24"/>
          <p:cNvSpPr/>
          <p:nvPr/>
        </p:nvSpPr>
        <p:spPr>
          <a:xfrm>
            <a:off x="3368040" y="419481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Ovaal 25"/>
          <p:cNvSpPr/>
          <p:nvPr/>
        </p:nvSpPr>
        <p:spPr>
          <a:xfrm>
            <a:off x="3779520" y="4127817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Ovaal 26"/>
          <p:cNvSpPr/>
          <p:nvPr/>
        </p:nvSpPr>
        <p:spPr>
          <a:xfrm>
            <a:off x="4167097" y="408051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Ovaal 27"/>
          <p:cNvSpPr/>
          <p:nvPr/>
        </p:nvSpPr>
        <p:spPr>
          <a:xfrm>
            <a:off x="4568506" y="405765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Ovaal 28"/>
          <p:cNvSpPr/>
          <p:nvPr/>
        </p:nvSpPr>
        <p:spPr>
          <a:xfrm>
            <a:off x="4956810" y="403860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Ovaal 29"/>
          <p:cNvSpPr/>
          <p:nvPr/>
        </p:nvSpPr>
        <p:spPr>
          <a:xfrm>
            <a:off x="5353050" y="403098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Ovaal 30"/>
          <p:cNvSpPr/>
          <p:nvPr/>
        </p:nvSpPr>
        <p:spPr>
          <a:xfrm>
            <a:off x="5768340" y="404622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Ovaal 31"/>
          <p:cNvSpPr/>
          <p:nvPr/>
        </p:nvSpPr>
        <p:spPr>
          <a:xfrm>
            <a:off x="6164580" y="406146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Ovaal 32"/>
          <p:cNvSpPr/>
          <p:nvPr/>
        </p:nvSpPr>
        <p:spPr>
          <a:xfrm>
            <a:off x="6583680" y="409575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Ovaal 33"/>
          <p:cNvSpPr/>
          <p:nvPr/>
        </p:nvSpPr>
        <p:spPr>
          <a:xfrm>
            <a:off x="6972300" y="412623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Ovaal 34"/>
          <p:cNvSpPr/>
          <p:nvPr/>
        </p:nvSpPr>
        <p:spPr>
          <a:xfrm>
            <a:off x="7364730" y="417576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Ovaal 35"/>
          <p:cNvSpPr/>
          <p:nvPr/>
        </p:nvSpPr>
        <p:spPr>
          <a:xfrm>
            <a:off x="2602230" y="432435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Ovaal 36"/>
          <p:cNvSpPr/>
          <p:nvPr/>
        </p:nvSpPr>
        <p:spPr>
          <a:xfrm>
            <a:off x="1840230" y="451485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Ovaal 37"/>
          <p:cNvSpPr/>
          <p:nvPr/>
        </p:nvSpPr>
        <p:spPr>
          <a:xfrm>
            <a:off x="2990850" y="424053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9" name="Ovaal 38"/>
          <p:cNvSpPr/>
          <p:nvPr/>
        </p:nvSpPr>
        <p:spPr>
          <a:xfrm>
            <a:off x="2472690" y="577215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2747010" y="5657850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</a:t>
            </a:r>
            <a:r>
              <a:rPr lang="nl-BE" dirty="0" smtClean="0"/>
              <a:t>e verplanten boom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92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bomenbalans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255422" y="997529"/>
            <a:ext cx="913553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 </a:t>
            </a:r>
            <a:r>
              <a:rPr lang="nl-BE" dirty="0" smtClean="0"/>
              <a:t>135  te planten bomen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BE" dirty="0" smtClean="0"/>
              <a:t>50 bomen in de </a:t>
            </a:r>
            <a:r>
              <a:rPr lang="nl-BE" dirty="0" err="1" smtClean="0"/>
              <a:t>Gitschotellei</a:t>
            </a:r>
            <a:r>
              <a:rPr lang="nl-BE" dirty="0" smtClean="0"/>
              <a:t>/</a:t>
            </a:r>
            <a:r>
              <a:rPr lang="nl-BE" dirty="0" err="1" smtClean="0"/>
              <a:t>Drakenhoflaan</a:t>
            </a:r>
            <a:endParaRPr lang="nl-B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BE" dirty="0" smtClean="0"/>
              <a:t>38 bomen op de Middenberm Boekenberglei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BE" dirty="0" smtClean="0"/>
              <a:t>47 bomen aan de huizenkant Boekenberglei, in zijstraten</a:t>
            </a:r>
          </a:p>
          <a:p>
            <a:pPr lvl="0"/>
            <a:endParaRPr lang="nl-BE" dirty="0"/>
          </a:p>
          <a:p>
            <a:pPr lvl="0"/>
            <a:endParaRPr lang="nl-BE" dirty="0" smtClean="0"/>
          </a:p>
          <a:p>
            <a:pPr lvl="0"/>
            <a:endParaRPr lang="nl-BE" dirty="0"/>
          </a:p>
          <a:p>
            <a:pPr lvl="0"/>
            <a:endParaRPr lang="nl-BE" dirty="0" smtClean="0"/>
          </a:p>
          <a:p>
            <a:pPr lvl="0"/>
            <a:endParaRPr lang="nl-BE" dirty="0"/>
          </a:p>
          <a:p>
            <a:pPr lvl="0"/>
            <a:endParaRPr lang="nl-BE" dirty="0" smtClean="0"/>
          </a:p>
          <a:p>
            <a:pPr lvl="0"/>
            <a:endParaRPr lang="nl-BE" dirty="0"/>
          </a:p>
          <a:p>
            <a:pPr lvl="0"/>
            <a:endParaRPr lang="nl-BE" dirty="0" smtClean="0"/>
          </a:p>
          <a:p>
            <a:pPr lvl="0"/>
            <a:endParaRPr lang="nl-BE" dirty="0" smtClean="0"/>
          </a:p>
          <a:p>
            <a:pPr lvl="0"/>
            <a:endParaRPr lang="nl-BE" dirty="0"/>
          </a:p>
          <a:p>
            <a:pPr lvl="0"/>
            <a:endParaRPr lang="nl-BE" dirty="0" smtClean="0"/>
          </a:p>
          <a:p>
            <a:pPr lvl="0"/>
            <a:endParaRPr lang="nl-BE" dirty="0" smtClean="0"/>
          </a:p>
          <a:p>
            <a:pPr lvl="1"/>
            <a:endParaRPr lang="nl-B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1" y="2535157"/>
            <a:ext cx="5710725" cy="301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al 5"/>
          <p:cNvSpPr/>
          <p:nvPr/>
        </p:nvSpPr>
        <p:spPr>
          <a:xfrm>
            <a:off x="4694236" y="446649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/>
          <p:cNvSpPr/>
          <p:nvPr/>
        </p:nvSpPr>
        <p:spPr>
          <a:xfrm>
            <a:off x="4494171" y="453096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4423832" y="434339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4191000" y="404472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/>
          <p:cNvSpPr/>
          <p:nvPr/>
        </p:nvSpPr>
        <p:spPr>
          <a:xfrm>
            <a:off x="4126523" y="418539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4009293" y="409747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/>
          <p:cNvSpPr/>
          <p:nvPr/>
        </p:nvSpPr>
        <p:spPr>
          <a:xfrm>
            <a:off x="4994031" y="4730261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/>
          <p:cNvSpPr/>
          <p:nvPr/>
        </p:nvSpPr>
        <p:spPr>
          <a:xfrm>
            <a:off x="5386754" y="487093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/>
          <p:cNvSpPr/>
          <p:nvPr/>
        </p:nvSpPr>
        <p:spPr>
          <a:xfrm>
            <a:off x="5715000" y="501773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/>
          <p:cNvSpPr/>
          <p:nvPr/>
        </p:nvSpPr>
        <p:spPr>
          <a:xfrm>
            <a:off x="5773614" y="485921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/>
          <p:cNvSpPr/>
          <p:nvPr/>
        </p:nvSpPr>
        <p:spPr>
          <a:xfrm>
            <a:off x="5597770" y="516453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4255476" y="380996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al 17"/>
          <p:cNvSpPr/>
          <p:nvPr/>
        </p:nvSpPr>
        <p:spPr>
          <a:xfrm>
            <a:off x="3944816" y="373962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/>
          <p:cNvSpPr/>
          <p:nvPr/>
        </p:nvSpPr>
        <p:spPr>
          <a:xfrm>
            <a:off x="3072240" y="392188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al 19"/>
          <p:cNvSpPr/>
          <p:nvPr/>
        </p:nvSpPr>
        <p:spPr>
          <a:xfrm>
            <a:off x="2836985" y="384568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al 20"/>
          <p:cNvSpPr/>
          <p:nvPr/>
        </p:nvSpPr>
        <p:spPr>
          <a:xfrm>
            <a:off x="3944815" y="303041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Ovaal 21"/>
          <p:cNvSpPr/>
          <p:nvPr/>
        </p:nvSpPr>
        <p:spPr>
          <a:xfrm>
            <a:off x="4009293" y="353450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Ovaal 22"/>
          <p:cNvSpPr/>
          <p:nvPr/>
        </p:nvSpPr>
        <p:spPr>
          <a:xfrm>
            <a:off x="3821724" y="283698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Ovaal 23"/>
          <p:cNvSpPr/>
          <p:nvPr/>
        </p:nvSpPr>
        <p:spPr>
          <a:xfrm>
            <a:off x="1934308" y="367518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Ovaal 24"/>
          <p:cNvSpPr/>
          <p:nvPr/>
        </p:nvSpPr>
        <p:spPr>
          <a:xfrm>
            <a:off x="1230923" y="359894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Ovaal 25"/>
          <p:cNvSpPr/>
          <p:nvPr/>
        </p:nvSpPr>
        <p:spPr>
          <a:xfrm>
            <a:off x="1858107" y="3393831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Ovaal 26"/>
          <p:cNvSpPr/>
          <p:nvPr/>
        </p:nvSpPr>
        <p:spPr>
          <a:xfrm>
            <a:off x="844062" y="325315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Ovaal 27"/>
          <p:cNvSpPr/>
          <p:nvPr/>
        </p:nvSpPr>
        <p:spPr>
          <a:xfrm>
            <a:off x="650632" y="288973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Ovaal 28"/>
          <p:cNvSpPr/>
          <p:nvPr/>
        </p:nvSpPr>
        <p:spPr>
          <a:xfrm>
            <a:off x="521678" y="296007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Ovaal 29"/>
          <p:cNvSpPr/>
          <p:nvPr/>
        </p:nvSpPr>
        <p:spPr>
          <a:xfrm>
            <a:off x="367322" y="332349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Ovaal 30"/>
          <p:cNvSpPr/>
          <p:nvPr/>
        </p:nvSpPr>
        <p:spPr>
          <a:xfrm>
            <a:off x="345831" y="359308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Ovaal 31"/>
          <p:cNvSpPr/>
          <p:nvPr/>
        </p:nvSpPr>
        <p:spPr>
          <a:xfrm>
            <a:off x="4694236" y="422056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Ovaal 32"/>
          <p:cNvSpPr/>
          <p:nvPr/>
        </p:nvSpPr>
        <p:spPr>
          <a:xfrm>
            <a:off x="4523479" y="404471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Ovaal 33"/>
          <p:cNvSpPr/>
          <p:nvPr/>
        </p:nvSpPr>
        <p:spPr>
          <a:xfrm>
            <a:off x="4179276" y="4730261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Ovaal 34"/>
          <p:cNvSpPr/>
          <p:nvPr/>
        </p:nvSpPr>
        <p:spPr>
          <a:xfrm>
            <a:off x="4294879" y="502385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Ovaal 35"/>
          <p:cNvSpPr/>
          <p:nvPr/>
        </p:nvSpPr>
        <p:spPr>
          <a:xfrm>
            <a:off x="4929554" y="530520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Ovaal 36"/>
          <p:cNvSpPr/>
          <p:nvPr/>
        </p:nvSpPr>
        <p:spPr>
          <a:xfrm>
            <a:off x="4970585" y="426720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Ovaal 37"/>
          <p:cNvSpPr/>
          <p:nvPr/>
        </p:nvSpPr>
        <p:spPr>
          <a:xfrm>
            <a:off x="4441417" y="5094193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0" name="Ovaal 39"/>
          <p:cNvSpPr/>
          <p:nvPr/>
        </p:nvSpPr>
        <p:spPr>
          <a:xfrm>
            <a:off x="3294185" y="385154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Ovaal 40"/>
          <p:cNvSpPr/>
          <p:nvPr/>
        </p:nvSpPr>
        <p:spPr>
          <a:xfrm>
            <a:off x="3575539" y="385740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Ovaal 41"/>
          <p:cNvSpPr/>
          <p:nvPr/>
        </p:nvSpPr>
        <p:spPr>
          <a:xfrm>
            <a:off x="3704492" y="391602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Ovaal 42"/>
          <p:cNvSpPr/>
          <p:nvPr/>
        </p:nvSpPr>
        <p:spPr>
          <a:xfrm>
            <a:off x="3593123" y="398636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Ovaal 43"/>
          <p:cNvSpPr/>
          <p:nvPr/>
        </p:nvSpPr>
        <p:spPr>
          <a:xfrm>
            <a:off x="3757246" y="3393831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Ovaal 44"/>
          <p:cNvSpPr/>
          <p:nvPr/>
        </p:nvSpPr>
        <p:spPr>
          <a:xfrm>
            <a:off x="3675184" y="317109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6" name="Ovaal 45"/>
          <p:cNvSpPr/>
          <p:nvPr/>
        </p:nvSpPr>
        <p:spPr>
          <a:xfrm>
            <a:off x="5902567" y="253515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7" name="Tekstvak 46"/>
          <p:cNvSpPr txBox="1"/>
          <p:nvPr/>
        </p:nvSpPr>
        <p:spPr>
          <a:xfrm>
            <a:off x="6176010" y="2420829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n</a:t>
            </a:r>
            <a:r>
              <a:rPr lang="nl-BE" dirty="0" smtClean="0"/>
              <a:t>ieuwe boom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759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0" y="2237349"/>
            <a:ext cx="8625840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bomenbalans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84666" y="1202647"/>
            <a:ext cx="9135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dirty="0" smtClean="0"/>
              <a:t>Het voorontwerp </a:t>
            </a:r>
            <a:r>
              <a:rPr lang="nl-BE" dirty="0"/>
              <a:t>resulteert in een positieve bomenbalans van 195 bomen naar 293 bomen in de nieuwe toestand   =    </a:t>
            </a:r>
            <a:r>
              <a:rPr lang="nl-BE" b="1" dirty="0"/>
              <a:t>+  98 bomen</a:t>
            </a:r>
            <a:endParaRPr lang="nl-BE" dirty="0"/>
          </a:p>
          <a:p>
            <a:pPr lvl="1"/>
            <a:endParaRPr lang="nl-BE" dirty="0"/>
          </a:p>
        </p:txBody>
      </p:sp>
      <p:sp>
        <p:nvSpPr>
          <p:cNvPr id="50" name="Tekstvak 49"/>
          <p:cNvSpPr txBox="1"/>
          <p:nvPr/>
        </p:nvSpPr>
        <p:spPr>
          <a:xfrm>
            <a:off x="5902567" y="5707886"/>
            <a:ext cx="2296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bestaande boom</a:t>
            </a:r>
          </a:p>
          <a:p>
            <a:r>
              <a:rPr lang="nl-BE" dirty="0" smtClean="0"/>
              <a:t>verplaatste boom</a:t>
            </a:r>
          </a:p>
          <a:p>
            <a:r>
              <a:rPr lang="nl-BE" dirty="0"/>
              <a:t>n</a:t>
            </a:r>
            <a:r>
              <a:rPr lang="nl-BE" dirty="0" smtClean="0"/>
              <a:t>ieuwe boom</a:t>
            </a:r>
            <a:endParaRPr lang="nl-BE" dirty="0"/>
          </a:p>
        </p:txBody>
      </p:sp>
      <p:sp>
        <p:nvSpPr>
          <p:cNvPr id="51" name="Ovaal 50"/>
          <p:cNvSpPr/>
          <p:nvPr/>
        </p:nvSpPr>
        <p:spPr>
          <a:xfrm>
            <a:off x="5750753" y="637962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Ovaal 51"/>
          <p:cNvSpPr/>
          <p:nvPr/>
        </p:nvSpPr>
        <p:spPr>
          <a:xfrm>
            <a:off x="5733461" y="6097161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3" name="Ovaal 52"/>
          <p:cNvSpPr/>
          <p:nvPr/>
        </p:nvSpPr>
        <p:spPr>
          <a:xfrm>
            <a:off x="7895489" y="347541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4" name="Ovaal 53"/>
          <p:cNvSpPr/>
          <p:nvPr/>
        </p:nvSpPr>
        <p:spPr>
          <a:xfrm>
            <a:off x="7831013" y="375677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Ovaal 54"/>
          <p:cNvSpPr/>
          <p:nvPr/>
        </p:nvSpPr>
        <p:spPr>
          <a:xfrm>
            <a:off x="8082473" y="383454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Ovaal 55"/>
          <p:cNvSpPr/>
          <p:nvPr/>
        </p:nvSpPr>
        <p:spPr>
          <a:xfrm>
            <a:off x="8134643" y="3616093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Ovaal 56"/>
          <p:cNvSpPr/>
          <p:nvPr/>
        </p:nvSpPr>
        <p:spPr>
          <a:xfrm>
            <a:off x="7221413" y="313350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8" name="Ovaal 57"/>
          <p:cNvSpPr/>
          <p:nvPr/>
        </p:nvSpPr>
        <p:spPr>
          <a:xfrm>
            <a:off x="6505133" y="276012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9" name="Ovaal 58"/>
          <p:cNvSpPr/>
          <p:nvPr/>
        </p:nvSpPr>
        <p:spPr>
          <a:xfrm>
            <a:off x="8082473" y="337493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Ovaal 59"/>
          <p:cNvSpPr/>
          <p:nvPr/>
        </p:nvSpPr>
        <p:spPr>
          <a:xfrm>
            <a:off x="7604169" y="331638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Ovaal 60"/>
          <p:cNvSpPr/>
          <p:nvPr/>
        </p:nvSpPr>
        <p:spPr>
          <a:xfrm>
            <a:off x="6705009" y="331221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2" name="Ovaal 61"/>
          <p:cNvSpPr/>
          <p:nvPr/>
        </p:nvSpPr>
        <p:spPr>
          <a:xfrm>
            <a:off x="7021532" y="340541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3" name="Ovaal 62"/>
          <p:cNvSpPr/>
          <p:nvPr/>
        </p:nvSpPr>
        <p:spPr>
          <a:xfrm>
            <a:off x="6475822" y="290080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4" name="Ovaal 63"/>
          <p:cNvSpPr/>
          <p:nvPr/>
        </p:nvSpPr>
        <p:spPr>
          <a:xfrm>
            <a:off x="6848033" y="299627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5" name="Ovaal 64"/>
          <p:cNvSpPr/>
          <p:nvPr/>
        </p:nvSpPr>
        <p:spPr>
          <a:xfrm>
            <a:off x="5301173" y="299972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6" name="Ovaal 65"/>
          <p:cNvSpPr/>
          <p:nvPr/>
        </p:nvSpPr>
        <p:spPr>
          <a:xfrm>
            <a:off x="5538568" y="305255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7" name="Ovaal 66"/>
          <p:cNvSpPr/>
          <p:nvPr/>
        </p:nvSpPr>
        <p:spPr>
          <a:xfrm>
            <a:off x="5733461" y="3041483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8" name="Ovaal 67"/>
          <p:cNvSpPr/>
          <p:nvPr/>
        </p:nvSpPr>
        <p:spPr>
          <a:xfrm>
            <a:off x="5741374" y="278819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9" name="Ovaal 68"/>
          <p:cNvSpPr/>
          <p:nvPr/>
        </p:nvSpPr>
        <p:spPr>
          <a:xfrm>
            <a:off x="5991076" y="313350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0" name="Ovaal 69"/>
          <p:cNvSpPr/>
          <p:nvPr/>
        </p:nvSpPr>
        <p:spPr>
          <a:xfrm>
            <a:off x="6314041" y="320722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1" name="Ovaal 70"/>
          <p:cNvSpPr/>
          <p:nvPr/>
        </p:nvSpPr>
        <p:spPr>
          <a:xfrm>
            <a:off x="5797937" y="264751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Ovaal 71"/>
          <p:cNvSpPr/>
          <p:nvPr/>
        </p:nvSpPr>
        <p:spPr>
          <a:xfrm>
            <a:off x="5206505" y="2619451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Ovaal 72"/>
          <p:cNvSpPr/>
          <p:nvPr/>
        </p:nvSpPr>
        <p:spPr>
          <a:xfrm>
            <a:off x="3892055" y="283536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4" name="Ovaal 73"/>
          <p:cNvSpPr/>
          <p:nvPr/>
        </p:nvSpPr>
        <p:spPr>
          <a:xfrm>
            <a:off x="5474091" y="276012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Ovaal 74"/>
          <p:cNvSpPr/>
          <p:nvPr/>
        </p:nvSpPr>
        <p:spPr>
          <a:xfrm>
            <a:off x="4243457" y="263227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6" name="Ovaal 75"/>
          <p:cNvSpPr/>
          <p:nvPr/>
        </p:nvSpPr>
        <p:spPr>
          <a:xfrm>
            <a:off x="4652432" y="279362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Ovaal 76"/>
          <p:cNvSpPr/>
          <p:nvPr/>
        </p:nvSpPr>
        <p:spPr>
          <a:xfrm>
            <a:off x="5206504" y="279991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8" name="Ovaal 77"/>
          <p:cNvSpPr/>
          <p:nvPr/>
        </p:nvSpPr>
        <p:spPr>
          <a:xfrm>
            <a:off x="5326660" y="318528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Ovaal 78"/>
          <p:cNvSpPr/>
          <p:nvPr/>
        </p:nvSpPr>
        <p:spPr>
          <a:xfrm>
            <a:off x="5763351" y="325181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Ovaal 79"/>
          <p:cNvSpPr/>
          <p:nvPr/>
        </p:nvSpPr>
        <p:spPr>
          <a:xfrm>
            <a:off x="6249564" y="332463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Ovaal 80"/>
          <p:cNvSpPr/>
          <p:nvPr/>
        </p:nvSpPr>
        <p:spPr>
          <a:xfrm>
            <a:off x="4019248" y="326473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2" name="Ovaal 81"/>
          <p:cNvSpPr/>
          <p:nvPr/>
        </p:nvSpPr>
        <p:spPr>
          <a:xfrm>
            <a:off x="4098087" y="3083181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3" name="Ovaal 82"/>
          <p:cNvSpPr/>
          <p:nvPr/>
        </p:nvSpPr>
        <p:spPr>
          <a:xfrm>
            <a:off x="4836053" y="315981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4" name="Ovaal 83"/>
          <p:cNvSpPr/>
          <p:nvPr/>
        </p:nvSpPr>
        <p:spPr>
          <a:xfrm>
            <a:off x="4372410" y="3185281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5" name="Ovaal 84"/>
          <p:cNvSpPr/>
          <p:nvPr/>
        </p:nvSpPr>
        <p:spPr>
          <a:xfrm>
            <a:off x="3501088" y="315981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6" name="Ovaal 85"/>
          <p:cNvSpPr/>
          <p:nvPr/>
        </p:nvSpPr>
        <p:spPr>
          <a:xfrm>
            <a:off x="3268678" y="322385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7" name="Ovaal 86"/>
          <p:cNvSpPr/>
          <p:nvPr/>
        </p:nvSpPr>
        <p:spPr>
          <a:xfrm>
            <a:off x="3089608" y="328184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8" name="Ovaal 87"/>
          <p:cNvSpPr/>
          <p:nvPr/>
        </p:nvSpPr>
        <p:spPr>
          <a:xfrm>
            <a:off x="2933398" y="334375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9" name="Ovaal 88"/>
          <p:cNvSpPr/>
          <p:nvPr/>
        </p:nvSpPr>
        <p:spPr>
          <a:xfrm>
            <a:off x="2784799" y="340541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0" name="Ovaal 89"/>
          <p:cNvSpPr/>
          <p:nvPr/>
        </p:nvSpPr>
        <p:spPr>
          <a:xfrm>
            <a:off x="2590498" y="348443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1" name="Ovaal 90"/>
          <p:cNvSpPr/>
          <p:nvPr/>
        </p:nvSpPr>
        <p:spPr>
          <a:xfrm>
            <a:off x="2422858" y="355477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2" name="Ovaal 91"/>
          <p:cNvSpPr/>
          <p:nvPr/>
        </p:nvSpPr>
        <p:spPr>
          <a:xfrm>
            <a:off x="2262838" y="362510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3" name="Ovaal 92"/>
          <p:cNvSpPr/>
          <p:nvPr/>
        </p:nvSpPr>
        <p:spPr>
          <a:xfrm>
            <a:off x="2095198" y="370717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4" name="Ovaal 93"/>
          <p:cNvSpPr/>
          <p:nvPr/>
        </p:nvSpPr>
        <p:spPr>
          <a:xfrm>
            <a:off x="1938988" y="380399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5" name="Ovaal 94"/>
          <p:cNvSpPr/>
          <p:nvPr/>
        </p:nvSpPr>
        <p:spPr>
          <a:xfrm>
            <a:off x="1810035" y="389744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6" name="Ovaal 95"/>
          <p:cNvSpPr/>
          <p:nvPr/>
        </p:nvSpPr>
        <p:spPr>
          <a:xfrm>
            <a:off x="1637998" y="398284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7" name="Ovaal 96"/>
          <p:cNvSpPr/>
          <p:nvPr/>
        </p:nvSpPr>
        <p:spPr>
          <a:xfrm>
            <a:off x="3499028" y="3363516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8" name="Ovaal 97"/>
          <p:cNvSpPr/>
          <p:nvPr/>
        </p:nvSpPr>
        <p:spPr>
          <a:xfrm>
            <a:off x="2600458" y="366899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9" name="Ovaal 98"/>
          <p:cNvSpPr/>
          <p:nvPr/>
        </p:nvSpPr>
        <p:spPr>
          <a:xfrm>
            <a:off x="2063535" y="395639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0" name="Ovaal 99"/>
          <p:cNvSpPr/>
          <p:nvPr/>
        </p:nvSpPr>
        <p:spPr>
          <a:xfrm>
            <a:off x="1509045" y="431629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1" name="Ovaal 100"/>
          <p:cNvSpPr/>
          <p:nvPr/>
        </p:nvSpPr>
        <p:spPr>
          <a:xfrm>
            <a:off x="1321768" y="390488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2" name="Ovaal 101"/>
          <p:cNvSpPr/>
          <p:nvPr/>
        </p:nvSpPr>
        <p:spPr>
          <a:xfrm>
            <a:off x="1450721" y="4123523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3" name="Ovaal 102"/>
          <p:cNvSpPr/>
          <p:nvPr/>
        </p:nvSpPr>
        <p:spPr>
          <a:xfrm>
            <a:off x="1305932" y="4245958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4" name="Ovaal 103"/>
          <p:cNvSpPr/>
          <p:nvPr/>
        </p:nvSpPr>
        <p:spPr>
          <a:xfrm>
            <a:off x="1131268" y="435820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5" name="Ovaal 104"/>
          <p:cNvSpPr/>
          <p:nvPr/>
        </p:nvSpPr>
        <p:spPr>
          <a:xfrm>
            <a:off x="963628" y="449664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6" name="Ovaal 105"/>
          <p:cNvSpPr/>
          <p:nvPr/>
        </p:nvSpPr>
        <p:spPr>
          <a:xfrm>
            <a:off x="834675" y="459442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7" name="Ovaal 106"/>
          <p:cNvSpPr/>
          <p:nvPr/>
        </p:nvSpPr>
        <p:spPr>
          <a:xfrm>
            <a:off x="1176979" y="409707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8" name="Ovaal 107"/>
          <p:cNvSpPr/>
          <p:nvPr/>
        </p:nvSpPr>
        <p:spPr>
          <a:xfrm>
            <a:off x="1011685" y="420774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9" name="Ovaal 108"/>
          <p:cNvSpPr/>
          <p:nvPr/>
        </p:nvSpPr>
        <p:spPr>
          <a:xfrm>
            <a:off x="837889" y="431629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0" name="Ovaal 109"/>
          <p:cNvSpPr/>
          <p:nvPr/>
        </p:nvSpPr>
        <p:spPr>
          <a:xfrm>
            <a:off x="705722" y="442631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1" name="Ovaal 110"/>
          <p:cNvSpPr/>
          <p:nvPr/>
        </p:nvSpPr>
        <p:spPr>
          <a:xfrm>
            <a:off x="803608" y="4123522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2" name="Ovaal 111"/>
          <p:cNvSpPr/>
          <p:nvPr/>
        </p:nvSpPr>
        <p:spPr>
          <a:xfrm>
            <a:off x="1257291" y="377966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3" name="Ovaal 112"/>
          <p:cNvSpPr/>
          <p:nvPr/>
        </p:nvSpPr>
        <p:spPr>
          <a:xfrm>
            <a:off x="1827321" y="340541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4" name="Ovaal 113"/>
          <p:cNvSpPr/>
          <p:nvPr/>
        </p:nvSpPr>
        <p:spPr>
          <a:xfrm>
            <a:off x="2551811" y="3070064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5" name="Ovaal 114"/>
          <p:cNvSpPr/>
          <p:nvPr/>
        </p:nvSpPr>
        <p:spPr>
          <a:xfrm>
            <a:off x="3408172" y="278819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6" name="Ovaal 115"/>
          <p:cNvSpPr/>
          <p:nvPr/>
        </p:nvSpPr>
        <p:spPr>
          <a:xfrm>
            <a:off x="3827578" y="2476289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7" name="Ovaal 116"/>
          <p:cNvSpPr/>
          <p:nvPr/>
        </p:nvSpPr>
        <p:spPr>
          <a:xfrm>
            <a:off x="2510194" y="3281845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8" name="Ovaal 117"/>
          <p:cNvSpPr/>
          <p:nvPr/>
        </p:nvSpPr>
        <p:spPr>
          <a:xfrm>
            <a:off x="2704495" y="3205912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9" name="Ovaal 118"/>
          <p:cNvSpPr/>
          <p:nvPr/>
        </p:nvSpPr>
        <p:spPr>
          <a:xfrm>
            <a:off x="2863626" y="3140403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0" name="Ovaal 119"/>
          <p:cNvSpPr/>
          <p:nvPr/>
        </p:nvSpPr>
        <p:spPr>
          <a:xfrm>
            <a:off x="3062351" y="3079078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1" name="Ovaal 120"/>
          <p:cNvSpPr/>
          <p:nvPr/>
        </p:nvSpPr>
        <p:spPr>
          <a:xfrm>
            <a:off x="3264574" y="3015035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2" name="Ovaal 121"/>
          <p:cNvSpPr/>
          <p:nvPr/>
        </p:nvSpPr>
        <p:spPr>
          <a:xfrm>
            <a:off x="3464735" y="2961907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3" name="Ovaal 122"/>
          <p:cNvSpPr/>
          <p:nvPr/>
        </p:nvSpPr>
        <p:spPr>
          <a:xfrm>
            <a:off x="3729394" y="2861911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4" name="Ovaal 123"/>
          <p:cNvSpPr/>
          <p:nvPr/>
        </p:nvSpPr>
        <p:spPr>
          <a:xfrm>
            <a:off x="2338148" y="3377400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5" name="Ovaal 124"/>
          <p:cNvSpPr/>
          <p:nvPr/>
        </p:nvSpPr>
        <p:spPr>
          <a:xfrm>
            <a:off x="2159674" y="3457066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6" name="Ovaal 125"/>
          <p:cNvSpPr/>
          <p:nvPr/>
        </p:nvSpPr>
        <p:spPr>
          <a:xfrm>
            <a:off x="1995551" y="3552718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7" name="Ovaal 126"/>
          <p:cNvSpPr/>
          <p:nvPr/>
        </p:nvSpPr>
        <p:spPr>
          <a:xfrm>
            <a:off x="1819407" y="3645413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8" name="Ovaal 127"/>
          <p:cNvSpPr/>
          <p:nvPr/>
        </p:nvSpPr>
        <p:spPr>
          <a:xfrm>
            <a:off x="1660849" y="3754718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9" name="Ovaal 128"/>
          <p:cNvSpPr/>
          <p:nvPr/>
        </p:nvSpPr>
        <p:spPr>
          <a:xfrm>
            <a:off x="1496423" y="3834549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0" name="Ovaal 129"/>
          <p:cNvSpPr/>
          <p:nvPr/>
        </p:nvSpPr>
        <p:spPr>
          <a:xfrm>
            <a:off x="5725547" y="5830461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1" name="Ovaal 130"/>
          <p:cNvSpPr/>
          <p:nvPr/>
        </p:nvSpPr>
        <p:spPr>
          <a:xfrm>
            <a:off x="3682798" y="3106687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2" name="Ovaal 131"/>
          <p:cNvSpPr/>
          <p:nvPr/>
        </p:nvSpPr>
        <p:spPr>
          <a:xfrm>
            <a:off x="3830505" y="3072912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3" name="Ovaal 132"/>
          <p:cNvSpPr/>
          <p:nvPr/>
        </p:nvSpPr>
        <p:spPr>
          <a:xfrm>
            <a:off x="4356583" y="2999726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4" name="Ovaal 133"/>
          <p:cNvSpPr/>
          <p:nvPr/>
        </p:nvSpPr>
        <p:spPr>
          <a:xfrm>
            <a:off x="4507652" y="2980160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5" name="Ovaal 134"/>
          <p:cNvSpPr/>
          <p:nvPr/>
        </p:nvSpPr>
        <p:spPr>
          <a:xfrm>
            <a:off x="4686616" y="2977369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6" name="Ovaal 135"/>
          <p:cNvSpPr/>
          <p:nvPr/>
        </p:nvSpPr>
        <p:spPr>
          <a:xfrm>
            <a:off x="4858066" y="2977147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7" name="Ovaal 136"/>
          <p:cNvSpPr/>
          <p:nvPr/>
        </p:nvSpPr>
        <p:spPr>
          <a:xfrm>
            <a:off x="5018402" y="2984989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8" name="Ovaal 137"/>
          <p:cNvSpPr/>
          <p:nvPr/>
        </p:nvSpPr>
        <p:spPr>
          <a:xfrm>
            <a:off x="4965006" y="2772954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9" name="Ovaal 138"/>
          <p:cNvSpPr/>
          <p:nvPr/>
        </p:nvSpPr>
        <p:spPr>
          <a:xfrm>
            <a:off x="4467686" y="2793957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0" name="Ovaal 139"/>
          <p:cNvSpPr/>
          <p:nvPr/>
        </p:nvSpPr>
        <p:spPr>
          <a:xfrm>
            <a:off x="4801785" y="2772954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1" name="Ovaal 140"/>
          <p:cNvSpPr/>
          <p:nvPr/>
        </p:nvSpPr>
        <p:spPr>
          <a:xfrm>
            <a:off x="4174899" y="2823989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2" name="Ovaal 141"/>
          <p:cNvSpPr/>
          <p:nvPr/>
        </p:nvSpPr>
        <p:spPr>
          <a:xfrm>
            <a:off x="7531779" y="3502252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3" name="Ovaal 142"/>
          <p:cNvSpPr/>
          <p:nvPr/>
        </p:nvSpPr>
        <p:spPr>
          <a:xfrm>
            <a:off x="7721692" y="3633983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4" name="Ovaal 143"/>
          <p:cNvSpPr/>
          <p:nvPr/>
        </p:nvSpPr>
        <p:spPr>
          <a:xfrm>
            <a:off x="899151" y="481716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5" name="Ovaal 144"/>
          <p:cNvSpPr/>
          <p:nvPr/>
        </p:nvSpPr>
        <p:spPr>
          <a:xfrm>
            <a:off x="641245" y="4791820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6" name="Ovaal 145"/>
          <p:cNvSpPr/>
          <p:nvPr/>
        </p:nvSpPr>
        <p:spPr>
          <a:xfrm>
            <a:off x="172611" y="4221825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40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0"/>
          <a:stretch/>
        </p:blipFill>
        <p:spPr bwMode="auto">
          <a:xfrm>
            <a:off x="84667" y="2268168"/>
            <a:ext cx="8809952" cy="211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bomenbalans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84666" y="1202647"/>
            <a:ext cx="9135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dirty="0" smtClean="0"/>
              <a:t>Het voorontwerp </a:t>
            </a:r>
            <a:r>
              <a:rPr lang="nl-BE" dirty="0"/>
              <a:t>resulteert in een positieve bomenbalans van 195 bomen naar 293 bomen in de nieuwe toestand   =    </a:t>
            </a:r>
            <a:r>
              <a:rPr lang="nl-BE" b="1" dirty="0"/>
              <a:t>+  98 bomen</a:t>
            </a:r>
            <a:endParaRPr lang="nl-BE" dirty="0"/>
          </a:p>
          <a:p>
            <a:pPr lvl="1"/>
            <a:endParaRPr lang="nl-BE" dirty="0"/>
          </a:p>
        </p:txBody>
      </p:sp>
      <p:sp>
        <p:nvSpPr>
          <p:cNvPr id="48" name="Tekstvak 47"/>
          <p:cNvSpPr txBox="1"/>
          <p:nvPr/>
        </p:nvSpPr>
        <p:spPr>
          <a:xfrm>
            <a:off x="5910481" y="5246034"/>
            <a:ext cx="2296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bestaande boom</a:t>
            </a:r>
          </a:p>
          <a:p>
            <a:r>
              <a:rPr lang="nl-BE" dirty="0" smtClean="0"/>
              <a:t>verplaatste boom</a:t>
            </a:r>
          </a:p>
          <a:p>
            <a:r>
              <a:rPr lang="nl-BE" dirty="0"/>
              <a:t>n</a:t>
            </a:r>
            <a:r>
              <a:rPr lang="nl-BE" dirty="0" smtClean="0"/>
              <a:t>ieuwe boom</a:t>
            </a:r>
            <a:endParaRPr lang="nl-BE" dirty="0"/>
          </a:p>
        </p:txBody>
      </p:sp>
      <p:sp>
        <p:nvSpPr>
          <p:cNvPr id="49" name="Ovaal 48"/>
          <p:cNvSpPr/>
          <p:nvPr/>
        </p:nvSpPr>
        <p:spPr>
          <a:xfrm>
            <a:off x="5758667" y="591777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Ovaal 49"/>
          <p:cNvSpPr/>
          <p:nvPr/>
        </p:nvSpPr>
        <p:spPr>
          <a:xfrm>
            <a:off x="5741375" y="5635309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Ovaal 50"/>
          <p:cNvSpPr/>
          <p:nvPr/>
        </p:nvSpPr>
        <p:spPr>
          <a:xfrm>
            <a:off x="5733461" y="5368609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Ovaal 51"/>
          <p:cNvSpPr/>
          <p:nvPr/>
        </p:nvSpPr>
        <p:spPr>
          <a:xfrm>
            <a:off x="1670200" y="3323491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3" name="Ovaal 52"/>
          <p:cNvSpPr/>
          <p:nvPr/>
        </p:nvSpPr>
        <p:spPr>
          <a:xfrm>
            <a:off x="1990240" y="3323491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4" name="Ovaal 53"/>
          <p:cNvSpPr/>
          <p:nvPr/>
        </p:nvSpPr>
        <p:spPr>
          <a:xfrm>
            <a:off x="2136544" y="3323491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Ovaal 54"/>
          <p:cNvSpPr/>
          <p:nvPr/>
        </p:nvSpPr>
        <p:spPr>
          <a:xfrm>
            <a:off x="2410864" y="3323491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Ovaal 55"/>
          <p:cNvSpPr/>
          <p:nvPr/>
        </p:nvSpPr>
        <p:spPr>
          <a:xfrm>
            <a:off x="2566312" y="3339316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Ovaal 56"/>
          <p:cNvSpPr/>
          <p:nvPr/>
        </p:nvSpPr>
        <p:spPr>
          <a:xfrm>
            <a:off x="2249424" y="3361238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8" name="Ovaal 57"/>
          <p:cNvSpPr/>
          <p:nvPr/>
        </p:nvSpPr>
        <p:spPr>
          <a:xfrm>
            <a:off x="2797960" y="3266164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9" name="Ovaal 58"/>
          <p:cNvSpPr/>
          <p:nvPr/>
        </p:nvSpPr>
        <p:spPr>
          <a:xfrm>
            <a:off x="2773576" y="345396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Ovaal 59"/>
          <p:cNvSpPr/>
          <p:nvPr/>
        </p:nvSpPr>
        <p:spPr>
          <a:xfrm>
            <a:off x="3142384" y="3339316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Ovaal 60"/>
          <p:cNvSpPr/>
          <p:nvPr/>
        </p:nvSpPr>
        <p:spPr>
          <a:xfrm>
            <a:off x="3303928" y="3339315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2" name="Ovaal 61"/>
          <p:cNvSpPr/>
          <p:nvPr/>
        </p:nvSpPr>
        <p:spPr>
          <a:xfrm>
            <a:off x="3217112" y="3453967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3" name="Ovaal 62"/>
          <p:cNvSpPr/>
          <p:nvPr/>
        </p:nvSpPr>
        <p:spPr>
          <a:xfrm>
            <a:off x="3499000" y="3438144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4" name="Ovaal 63"/>
          <p:cNvSpPr/>
          <p:nvPr/>
        </p:nvSpPr>
        <p:spPr>
          <a:xfrm>
            <a:off x="3590440" y="3326536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5" name="Ovaal 64"/>
          <p:cNvSpPr/>
          <p:nvPr/>
        </p:nvSpPr>
        <p:spPr>
          <a:xfrm>
            <a:off x="3646880" y="344118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6" name="Ovaal 65"/>
          <p:cNvSpPr/>
          <p:nvPr/>
        </p:nvSpPr>
        <p:spPr>
          <a:xfrm>
            <a:off x="3803800" y="344118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7" name="Ovaal 66"/>
          <p:cNvSpPr/>
          <p:nvPr/>
        </p:nvSpPr>
        <p:spPr>
          <a:xfrm>
            <a:off x="4175656" y="3339314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8" name="Ovaal 67"/>
          <p:cNvSpPr/>
          <p:nvPr/>
        </p:nvSpPr>
        <p:spPr>
          <a:xfrm>
            <a:off x="4232096" y="3450330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9" name="Ovaal 68"/>
          <p:cNvSpPr/>
          <p:nvPr/>
        </p:nvSpPr>
        <p:spPr>
          <a:xfrm>
            <a:off x="4321960" y="3335088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0" name="Ovaal 69"/>
          <p:cNvSpPr/>
          <p:nvPr/>
        </p:nvSpPr>
        <p:spPr>
          <a:xfrm>
            <a:off x="4378400" y="3450330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1" name="Ovaal 70"/>
          <p:cNvSpPr/>
          <p:nvPr/>
        </p:nvSpPr>
        <p:spPr>
          <a:xfrm>
            <a:off x="4595992" y="333449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Ovaal 71"/>
          <p:cNvSpPr/>
          <p:nvPr/>
        </p:nvSpPr>
        <p:spPr>
          <a:xfrm>
            <a:off x="4501608" y="3452785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Ovaal 72"/>
          <p:cNvSpPr/>
          <p:nvPr/>
        </p:nvSpPr>
        <p:spPr>
          <a:xfrm>
            <a:off x="4748392" y="334000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4" name="Ovaal 73"/>
          <p:cNvSpPr/>
          <p:nvPr/>
        </p:nvSpPr>
        <p:spPr>
          <a:xfrm>
            <a:off x="4897744" y="333449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Ovaal 74"/>
          <p:cNvSpPr/>
          <p:nvPr/>
        </p:nvSpPr>
        <p:spPr>
          <a:xfrm>
            <a:off x="4680944" y="3450322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6" name="Ovaal 75"/>
          <p:cNvSpPr/>
          <p:nvPr/>
        </p:nvSpPr>
        <p:spPr>
          <a:xfrm>
            <a:off x="5677021" y="3454662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Ovaal 76"/>
          <p:cNvSpPr/>
          <p:nvPr/>
        </p:nvSpPr>
        <p:spPr>
          <a:xfrm>
            <a:off x="4804832" y="3449152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8" name="Ovaal 77"/>
          <p:cNvSpPr/>
          <p:nvPr/>
        </p:nvSpPr>
        <p:spPr>
          <a:xfrm>
            <a:off x="5760684" y="3346677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Ovaal 78"/>
          <p:cNvSpPr/>
          <p:nvPr/>
        </p:nvSpPr>
        <p:spPr>
          <a:xfrm>
            <a:off x="5910481" y="3338132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Ovaal 79"/>
          <p:cNvSpPr/>
          <p:nvPr/>
        </p:nvSpPr>
        <p:spPr>
          <a:xfrm>
            <a:off x="6150472" y="3341886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Ovaal 80"/>
          <p:cNvSpPr/>
          <p:nvPr/>
        </p:nvSpPr>
        <p:spPr>
          <a:xfrm>
            <a:off x="6299824" y="3309408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2" name="Ovaal 81"/>
          <p:cNvSpPr/>
          <p:nvPr/>
        </p:nvSpPr>
        <p:spPr>
          <a:xfrm>
            <a:off x="6348304" y="3441188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3" name="Ovaal 82"/>
          <p:cNvSpPr/>
          <p:nvPr/>
        </p:nvSpPr>
        <p:spPr>
          <a:xfrm>
            <a:off x="6565000" y="3323490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4" name="Ovaal 83"/>
          <p:cNvSpPr/>
          <p:nvPr/>
        </p:nvSpPr>
        <p:spPr>
          <a:xfrm>
            <a:off x="6625672" y="3449151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5" name="Ovaal 84"/>
          <p:cNvSpPr/>
          <p:nvPr/>
        </p:nvSpPr>
        <p:spPr>
          <a:xfrm>
            <a:off x="6677880" y="3309408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6" name="Ovaal 85"/>
          <p:cNvSpPr/>
          <p:nvPr/>
        </p:nvSpPr>
        <p:spPr>
          <a:xfrm>
            <a:off x="6891136" y="342968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7" name="Ovaal 86"/>
          <p:cNvSpPr/>
          <p:nvPr/>
        </p:nvSpPr>
        <p:spPr>
          <a:xfrm>
            <a:off x="6834696" y="3303911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8" name="Ovaal 87"/>
          <p:cNvSpPr/>
          <p:nvPr/>
        </p:nvSpPr>
        <p:spPr>
          <a:xfrm>
            <a:off x="7107544" y="3314554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9" name="Ovaal 88"/>
          <p:cNvSpPr/>
          <p:nvPr/>
        </p:nvSpPr>
        <p:spPr>
          <a:xfrm>
            <a:off x="7250800" y="3309407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0" name="Ovaal 89"/>
          <p:cNvSpPr/>
          <p:nvPr/>
        </p:nvSpPr>
        <p:spPr>
          <a:xfrm>
            <a:off x="7038605" y="3432138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1" name="Ovaal 90"/>
          <p:cNvSpPr/>
          <p:nvPr/>
        </p:nvSpPr>
        <p:spPr>
          <a:xfrm>
            <a:off x="7194360" y="3441187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2" name="Ovaal 91"/>
          <p:cNvSpPr/>
          <p:nvPr/>
        </p:nvSpPr>
        <p:spPr>
          <a:xfrm>
            <a:off x="5281127" y="3334499"/>
            <a:ext cx="116881" cy="11419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3" name="Ovaal 92"/>
          <p:cNvSpPr/>
          <p:nvPr/>
        </p:nvSpPr>
        <p:spPr>
          <a:xfrm>
            <a:off x="3988775" y="3342347"/>
            <a:ext cx="116881" cy="11419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4" name="Ovaal 93"/>
          <p:cNvSpPr/>
          <p:nvPr/>
        </p:nvSpPr>
        <p:spPr>
          <a:xfrm>
            <a:off x="1821647" y="3317946"/>
            <a:ext cx="116881" cy="11419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5" name="Ovaal 94"/>
          <p:cNvSpPr/>
          <p:nvPr/>
        </p:nvSpPr>
        <p:spPr>
          <a:xfrm>
            <a:off x="1364447" y="3337426"/>
            <a:ext cx="116881" cy="11419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6" name="Ovaal 95"/>
          <p:cNvSpPr/>
          <p:nvPr/>
        </p:nvSpPr>
        <p:spPr>
          <a:xfrm>
            <a:off x="2982417" y="3346677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7" name="Ovaal 96"/>
          <p:cNvSpPr/>
          <p:nvPr/>
        </p:nvSpPr>
        <p:spPr>
          <a:xfrm>
            <a:off x="3799177" y="3319025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8" name="Ovaal 97"/>
          <p:cNvSpPr/>
          <p:nvPr/>
        </p:nvSpPr>
        <p:spPr>
          <a:xfrm>
            <a:off x="4059936" y="3441187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9" name="Ovaal 98"/>
          <p:cNvSpPr/>
          <p:nvPr/>
        </p:nvSpPr>
        <p:spPr>
          <a:xfrm>
            <a:off x="5134305" y="3366734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0" name="Ovaal 99"/>
          <p:cNvSpPr/>
          <p:nvPr/>
        </p:nvSpPr>
        <p:spPr>
          <a:xfrm>
            <a:off x="5191159" y="3453622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1" name="Ovaal 100"/>
          <p:cNvSpPr/>
          <p:nvPr/>
        </p:nvSpPr>
        <p:spPr>
          <a:xfrm>
            <a:off x="5495959" y="3338132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2" name="Ovaal 101"/>
          <p:cNvSpPr/>
          <p:nvPr/>
        </p:nvSpPr>
        <p:spPr>
          <a:xfrm>
            <a:off x="6022832" y="3429207"/>
            <a:ext cx="116881" cy="11419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3" name="Ovaal 102"/>
          <p:cNvSpPr/>
          <p:nvPr/>
        </p:nvSpPr>
        <p:spPr>
          <a:xfrm>
            <a:off x="7405583" y="3358252"/>
            <a:ext cx="116881" cy="11419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4" name="Ovaal 103"/>
          <p:cNvSpPr/>
          <p:nvPr/>
        </p:nvSpPr>
        <p:spPr>
          <a:xfrm>
            <a:off x="7608888" y="3874003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5" name="Ovaal 104"/>
          <p:cNvSpPr/>
          <p:nvPr/>
        </p:nvSpPr>
        <p:spPr>
          <a:xfrm>
            <a:off x="7655127" y="403249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6" name="Ovaal 105"/>
          <p:cNvSpPr/>
          <p:nvPr/>
        </p:nvSpPr>
        <p:spPr>
          <a:xfrm>
            <a:off x="7834440" y="382522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7" name="Ovaal 106"/>
          <p:cNvSpPr/>
          <p:nvPr/>
        </p:nvSpPr>
        <p:spPr>
          <a:xfrm>
            <a:off x="7890488" y="3975172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8" name="Ovaal 107"/>
          <p:cNvSpPr/>
          <p:nvPr/>
        </p:nvSpPr>
        <p:spPr>
          <a:xfrm>
            <a:off x="8097721" y="3435584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9" name="Ovaal 108"/>
          <p:cNvSpPr/>
          <p:nvPr/>
        </p:nvSpPr>
        <p:spPr>
          <a:xfrm>
            <a:off x="7845160" y="3420582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0" name="Ovaal 109"/>
          <p:cNvSpPr/>
          <p:nvPr/>
        </p:nvSpPr>
        <p:spPr>
          <a:xfrm>
            <a:off x="8133067" y="3270636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1" name="Ovaal 110"/>
          <p:cNvSpPr/>
          <p:nvPr/>
        </p:nvSpPr>
        <p:spPr>
          <a:xfrm>
            <a:off x="8267594" y="3302868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2" name="Ovaal 111"/>
          <p:cNvSpPr/>
          <p:nvPr/>
        </p:nvSpPr>
        <p:spPr>
          <a:xfrm>
            <a:off x="8370411" y="3160454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3" name="Ovaal 112"/>
          <p:cNvSpPr/>
          <p:nvPr/>
        </p:nvSpPr>
        <p:spPr>
          <a:xfrm>
            <a:off x="8224507" y="3472444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4" name="Ovaal 113"/>
          <p:cNvSpPr/>
          <p:nvPr/>
        </p:nvSpPr>
        <p:spPr>
          <a:xfrm>
            <a:off x="8006281" y="3612368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5" name="Ovaal 114"/>
          <p:cNvSpPr/>
          <p:nvPr/>
        </p:nvSpPr>
        <p:spPr>
          <a:xfrm>
            <a:off x="8416131" y="3331818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6" name="Ovaal 115"/>
          <p:cNvSpPr/>
          <p:nvPr/>
        </p:nvSpPr>
        <p:spPr>
          <a:xfrm>
            <a:off x="8416131" y="3493936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7" name="Ovaal 116"/>
          <p:cNvSpPr/>
          <p:nvPr/>
        </p:nvSpPr>
        <p:spPr>
          <a:xfrm>
            <a:off x="8624210" y="3687529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8" name="Ovaal 117"/>
          <p:cNvSpPr/>
          <p:nvPr/>
        </p:nvSpPr>
        <p:spPr>
          <a:xfrm>
            <a:off x="8590682" y="3368660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9" name="Ovaal 118"/>
          <p:cNvSpPr/>
          <p:nvPr/>
        </p:nvSpPr>
        <p:spPr>
          <a:xfrm>
            <a:off x="8730075" y="3555840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0" name="Ovaal 119"/>
          <p:cNvSpPr/>
          <p:nvPr/>
        </p:nvSpPr>
        <p:spPr>
          <a:xfrm>
            <a:off x="8547195" y="3526292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1" name="Ovaal 120"/>
          <p:cNvSpPr/>
          <p:nvPr/>
        </p:nvSpPr>
        <p:spPr>
          <a:xfrm>
            <a:off x="7960561" y="2844272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2" name="Ovaal 121"/>
          <p:cNvSpPr/>
          <p:nvPr/>
        </p:nvSpPr>
        <p:spPr>
          <a:xfrm>
            <a:off x="8261002" y="2898654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3" name="Ovaal 122"/>
          <p:cNvSpPr/>
          <p:nvPr/>
        </p:nvSpPr>
        <p:spPr>
          <a:xfrm>
            <a:off x="5133662" y="2896645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4" name="Ovaal 123"/>
          <p:cNvSpPr/>
          <p:nvPr/>
        </p:nvSpPr>
        <p:spPr>
          <a:xfrm>
            <a:off x="4987358" y="2909681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5" name="Ovaal 124"/>
          <p:cNvSpPr/>
          <p:nvPr/>
        </p:nvSpPr>
        <p:spPr>
          <a:xfrm>
            <a:off x="6974243" y="3141599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6" name="Ovaal 125"/>
          <p:cNvSpPr/>
          <p:nvPr/>
        </p:nvSpPr>
        <p:spPr>
          <a:xfrm>
            <a:off x="5698461" y="3154755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7" name="Ovaal 126"/>
          <p:cNvSpPr/>
          <p:nvPr/>
        </p:nvSpPr>
        <p:spPr>
          <a:xfrm>
            <a:off x="5484347" y="3142695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8" name="Ovaal 127"/>
          <p:cNvSpPr/>
          <p:nvPr/>
        </p:nvSpPr>
        <p:spPr>
          <a:xfrm>
            <a:off x="4852024" y="3146731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9" name="Ovaal 128"/>
          <p:cNvSpPr/>
          <p:nvPr/>
        </p:nvSpPr>
        <p:spPr>
          <a:xfrm>
            <a:off x="3714040" y="3146731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0" name="Ovaal 129"/>
          <p:cNvSpPr/>
          <p:nvPr/>
        </p:nvSpPr>
        <p:spPr>
          <a:xfrm>
            <a:off x="2907792" y="3141599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2" name="Ovaal 131"/>
          <p:cNvSpPr/>
          <p:nvPr/>
        </p:nvSpPr>
        <p:spPr>
          <a:xfrm>
            <a:off x="7257976" y="2909681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3" name="Ovaal 132"/>
          <p:cNvSpPr/>
          <p:nvPr/>
        </p:nvSpPr>
        <p:spPr>
          <a:xfrm>
            <a:off x="7220424" y="277893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4" name="Ovaal 133"/>
          <p:cNvSpPr/>
          <p:nvPr/>
        </p:nvSpPr>
        <p:spPr>
          <a:xfrm>
            <a:off x="7405583" y="272961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5" name="Ovaal 134"/>
          <p:cNvSpPr/>
          <p:nvPr/>
        </p:nvSpPr>
        <p:spPr>
          <a:xfrm>
            <a:off x="1551432" y="3331007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7" name="Ovaal 136"/>
          <p:cNvSpPr/>
          <p:nvPr/>
        </p:nvSpPr>
        <p:spPr>
          <a:xfrm>
            <a:off x="1054608" y="3262950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8" name="Ovaal 137"/>
          <p:cNvSpPr/>
          <p:nvPr/>
        </p:nvSpPr>
        <p:spPr>
          <a:xfrm>
            <a:off x="1355303" y="3141596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9" name="Ovaal 138"/>
          <p:cNvSpPr/>
          <p:nvPr/>
        </p:nvSpPr>
        <p:spPr>
          <a:xfrm>
            <a:off x="2045104" y="3148565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0" name="Ovaal 139"/>
          <p:cNvSpPr/>
          <p:nvPr/>
        </p:nvSpPr>
        <p:spPr>
          <a:xfrm>
            <a:off x="1179576" y="3133018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1" name="Ovaal 140"/>
          <p:cNvSpPr/>
          <p:nvPr/>
        </p:nvSpPr>
        <p:spPr>
          <a:xfrm>
            <a:off x="932688" y="3178029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2" name="Ovaal 141"/>
          <p:cNvSpPr/>
          <p:nvPr/>
        </p:nvSpPr>
        <p:spPr>
          <a:xfrm>
            <a:off x="792480" y="3345778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3" name="Ovaal 142"/>
          <p:cNvSpPr/>
          <p:nvPr/>
        </p:nvSpPr>
        <p:spPr>
          <a:xfrm>
            <a:off x="707136" y="3125174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4" name="Ovaal 143"/>
          <p:cNvSpPr/>
          <p:nvPr/>
        </p:nvSpPr>
        <p:spPr>
          <a:xfrm>
            <a:off x="340359" y="3352184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5" name="Ovaal 144"/>
          <p:cNvSpPr/>
          <p:nvPr/>
        </p:nvSpPr>
        <p:spPr>
          <a:xfrm>
            <a:off x="294639" y="3463605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6" name="Ovaal 145"/>
          <p:cNvSpPr/>
          <p:nvPr/>
        </p:nvSpPr>
        <p:spPr>
          <a:xfrm>
            <a:off x="118872" y="3612372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7" name="Ovaal 146"/>
          <p:cNvSpPr/>
          <p:nvPr/>
        </p:nvSpPr>
        <p:spPr>
          <a:xfrm>
            <a:off x="637032" y="3246464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8" name="Ovaal 147"/>
          <p:cNvSpPr/>
          <p:nvPr/>
        </p:nvSpPr>
        <p:spPr>
          <a:xfrm>
            <a:off x="755904" y="3226108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9" name="Ovaal 148"/>
          <p:cNvSpPr/>
          <p:nvPr/>
        </p:nvSpPr>
        <p:spPr>
          <a:xfrm>
            <a:off x="633984" y="3492535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0" name="Ovaal 149"/>
          <p:cNvSpPr/>
          <p:nvPr/>
        </p:nvSpPr>
        <p:spPr>
          <a:xfrm>
            <a:off x="472440" y="3550433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1" name="Ovaal 150"/>
          <p:cNvSpPr/>
          <p:nvPr/>
        </p:nvSpPr>
        <p:spPr>
          <a:xfrm>
            <a:off x="1158136" y="272961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2" name="Ovaal 151"/>
          <p:cNvSpPr/>
          <p:nvPr/>
        </p:nvSpPr>
        <p:spPr>
          <a:xfrm>
            <a:off x="734464" y="3630202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3" name="Ovaal 152"/>
          <p:cNvSpPr/>
          <p:nvPr/>
        </p:nvSpPr>
        <p:spPr>
          <a:xfrm>
            <a:off x="560728" y="360877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4" name="Ovaal 153"/>
          <p:cNvSpPr/>
          <p:nvPr/>
        </p:nvSpPr>
        <p:spPr>
          <a:xfrm>
            <a:off x="318919" y="3665223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5" name="Ovaal 154"/>
          <p:cNvSpPr/>
          <p:nvPr/>
        </p:nvSpPr>
        <p:spPr>
          <a:xfrm>
            <a:off x="210312" y="3261693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6" name="Ovaal 155"/>
          <p:cNvSpPr/>
          <p:nvPr/>
        </p:nvSpPr>
        <p:spPr>
          <a:xfrm>
            <a:off x="202462" y="3787177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7" name="Ovaal 156"/>
          <p:cNvSpPr/>
          <p:nvPr/>
        </p:nvSpPr>
        <p:spPr>
          <a:xfrm>
            <a:off x="251789" y="3107599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8" name="Ovaal 157"/>
          <p:cNvSpPr/>
          <p:nvPr/>
        </p:nvSpPr>
        <p:spPr>
          <a:xfrm>
            <a:off x="462767" y="3322525"/>
            <a:ext cx="116881" cy="11419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9" name="Ovaal 158"/>
          <p:cNvSpPr/>
          <p:nvPr/>
        </p:nvSpPr>
        <p:spPr>
          <a:xfrm>
            <a:off x="883920" y="2943160"/>
            <a:ext cx="116881" cy="114192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0" name="Ovaal 159"/>
          <p:cNvSpPr/>
          <p:nvPr/>
        </p:nvSpPr>
        <p:spPr>
          <a:xfrm>
            <a:off x="1271016" y="2590834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1" name="Ovaal 160"/>
          <p:cNvSpPr/>
          <p:nvPr/>
        </p:nvSpPr>
        <p:spPr>
          <a:xfrm>
            <a:off x="1355303" y="2450626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2" name="Ovaal 161"/>
          <p:cNvSpPr/>
          <p:nvPr/>
        </p:nvSpPr>
        <p:spPr>
          <a:xfrm>
            <a:off x="1468183" y="2316509"/>
            <a:ext cx="112880" cy="114653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3" name="Ovaal 162"/>
          <p:cNvSpPr/>
          <p:nvPr/>
        </p:nvSpPr>
        <p:spPr>
          <a:xfrm>
            <a:off x="1024128" y="2590834"/>
            <a:ext cx="94488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4" name="Ovaal 163"/>
          <p:cNvSpPr/>
          <p:nvPr/>
        </p:nvSpPr>
        <p:spPr>
          <a:xfrm>
            <a:off x="1110892" y="2484287"/>
            <a:ext cx="94488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5" name="Ovaal 164"/>
          <p:cNvSpPr/>
          <p:nvPr/>
        </p:nvSpPr>
        <p:spPr>
          <a:xfrm>
            <a:off x="1016041" y="2738562"/>
            <a:ext cx="94488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6" name="Ovaal 165"/>
          <p:cNvSpPr/>
          <p:nvPr/>
        </p:nvSpPr>
        <p:spPr>
          <a:xfrm>
            <a:off x="2830016" y="3554663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7" name="Ovaal 166"/>
          <p:cNvSpPr/>
          <p:nvPr/>
        </p:nvSpPr>
        <p:spPr>
          <a:xfrm>
            <a:off x="2953512" y="3630202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8" name="Ovaal 167"/>
          <p:cNvSpPr/>
          <p:nvPr/>
        </p:nvSpPr>
        <p:spPr>
          <a:xfrm>
            <a:off x="4155896" y="3608779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9" name="Ovaal 168"/>
          <p:cNvSpPr/>
          <p:nvPr/>
        </p:nvSpPr>
        <p:spPr>
          <a:xfrm>
            <a:off x="4919184" y="3617722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0" name="Ovaal 169"/>
          <p:cNvSpPr/>
          <p:nvPr/>
        </p:nvSpPr>
        <p:spPr>
          <a:xfrm>
            <a:off x="5575787" y="3628227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1" name="Ovaal 170"/>
          <p:cNvSpPr/>
          <p:nvPr/>
        </p:nvSpPr>
        <p:spPr>
          <a:xfrm>
            <a:off x="6461184" y="3613250"/>
            <a:ext cx="91440" cy="10571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53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537003"/>
            <a:ext cx="8824382" cy="21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bomenbalans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84666" y="1202647"/>
            <a:ext cx="9135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dirty="0" smtClean="0"/>
              <a:t>Het voorontwerp </a:t>
            </a:r>
            <a:r>
              <a:rPr lang="nl-BE" dirty="0"/>
              <a:t>resulteert in een positieve bomenbalans van 195 bomen naar 293 bomen in de nieuwe toestand   =    </a:t>
            </a:r>
            <a:r>
              <a:rPr lang="nl-BE" b="1" dirty="0"/>
              <a:t>+  98 bomen</a:t>
            </a:r>
            <a:endParaRPr lang="nl-BE" dirty="0"/>
          </a:p>
          <a:p>
            <a:pPr lvl="1"/>
            <a:endParaRPr lang="nl-BE" dirty="0"/>
          </a:p>
        </p:txBody>
      </p:sp>
      <p:sp>
        <p:nvSpPr>
          <p:cNvPr id="48" name="Tekstvak 47"/>
          <p:cNvSpPr txBox="1"/>
          <p:nvPr/>
        </p:nvSpPr>
        <p:spPr>
          <a:xfrm>
            <a:off x="5910481" y="5246034"/>
            <a:ext cx="2296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bestaande boom</a:t>
            </a:r>
          </a:p>
          <a:p>
            <a:r>
              <a:rPr lang="nl-BE" dirty="0" smtClean="0"/>
              <a:t>verplaatste boom</a:t>
            </a:r>
          </a:p>
          <a:p>
            <a:r>
              <a:rPr lang="nl-BE" dirty="0"/>
              <a:t>n</a:t>
            </a:r>
            <a:r>
              <a:rPr lang="nl-BE" dirty="0" smtClean="0"/>
              <a:t>ieuwe boom</a:t>
            </a:r>
            <a:endParaRPr lang="nl-BE" dirty="0"/>
          </a:p>
        </p:txBody>
      </p:sp>
      <p:sp>
        <p:nvSpPr>
          <p:cNvPr id="49" name="Ovaal 48"/>
          <p:cNvSpPr/>
          <p:nvPr/>
        </p:nvSpPr>
        <p:spPr>
          <a:xfrm>
            <a:off x="5758667" y="5917777"/>
            <a:ext cx="128953" cy="140677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Ovaal 49"/>
          <p:cNvSpPr/>
          <p:nvPr/>
        </p:nvSpPr>
        <p:spPr>
          <a:xfrm>
            <a:off x="5741375" y="5635309"/>
            <a:ext cx="144780" cy="14478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Ovaal 50"/>
          <p:cNvSpPr/>
          <p:nvPr/>
        </p:nvSpPr>
        <p:spPr>
          <a:xfrm>
            <a:off x="5733461" y="5368609"/>
            <a:ext cx="144780" cy="14478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Ovaal 51"/>
          <p:cNvSpPr/>
          <p:nvPr/>
        </p:nvSpPr>
        <p:spPr>
          <a:xfrm>
            <a:off x="4518871" y="3049905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4" name="Ovaal 53"/>
          <p:cNvSpPr/>
          <p:nvPr/>
        </p:nvSpPr>
        <p:spPr>
          <a:xfrm>
            <a:off x="4397162" y="3049905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Ovaal 54"/>
          <p:cNvSpPr/>
          <p:nvPr/>
        </p:nvSpPr>
        <p:spPr>
          <a:xfrm>
            <a:off x="4259791" y="3049905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Ovaal 55"/>
          <p:cNvSpPr/>
          <p:nvPr/>
        </p:nvSpPr>
        <p:spPr>
          <a:xfrm>
            <a:off x="4138082" y="303657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Ovaal 56"/>
          <p:cNvSpPr/>
          <p:nvPr/>
        </p:nvSpPr>
        <p:spPr>
          <a:xfrm>
            <a:off x="3996901" y="3038952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8" name="Ovaal 57"/>
          <p:cNvSpPr/>
          <p:nvPr/>
        </p:nvSpPr>
        <p:spPr>
          <a:xfrm>
            <a:off x="3846406" y="302133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9" name="Ovaal 58"/>
          <p:cNvSpPr/>
          <p:nvPr/>
        </p:nvSpPr>
        <p:spPr>
          <a:xfrm>
            <a:off x="3701626" y="302133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Ovaal 59"/>
          <p:cNvSpPr/>
          <p:nvPr/>
        </p:nvSpPr>
        <p:spPr>
          <a:xfrm>
            <a:off x="3579917" y="302133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Ovaal 60"/>
          <p:cNvSpPr/>
          <p:nvPr/>
        </p:nvSpPr>
        <p:spPr>
          <a:xfrm>
            <a:off x="5307541" y="3068955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2" name="Ovaal 61"/>
          <p:cNvSpPr/>
          <p:nvPr/>
        </p:nvSpPr>
        <p:spPr>
          <a:xfrm>
            <a:off x="5459941" y="3058002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3" name="Ovaal 62"/>
          <p:cNvSpPr/>
          <p:nvPr/>
        </p:nvSpPr>
        <p:spPr>
          <a:xfrm>
            <a:off x="5636958" y="3084672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4" name="Ovaal 63"/>
          <p:cNvSpPr/>
          <p:nvPr/>
        </p:nvSpPr>
        <p:spPr>
          <a:xfrm>
            <a:off x="6130395" y="3148014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5" name="Ovaal 64"/>
          <p:cNvSpPr/>
          <p:nvPr/>
        </p:nvSpPr>
        <p:spPr>
          <a:xfrm>
            <a:off x="6298141" y="3178971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6" name="Ovaal 65"/>
          <p:cNvSpPr/>
          <p:nvPr/>
        </p:nvSpPr>
        <p:spPr>
          <a:xfrm>
            <a:off x="6454351" y="3211356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7" name="Ovaal 66"/>
          <p:cNvSpPr/>
          <p:nvPr/>
        </p:nvSpPr>
        <p:spPr>
          <a:xfrm>
            <a:off x="6614371" y="3251841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8" name="Ovaal 67"/>
          <p:cNvSpPr/>
          <p:nvPr/>
        </p:nvSpPr>
        <p:spPr>
          <a:xfrm>
            <a:off x="6787726" y="3305655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9" name="Ovaal 68"/>
          <p:cNvSpPr/>
          <p:nvPr/>
        </p:nvSpPr>
        <p:spPr>
          <a:xfrm>
            <a:off x="1766357" y="2957988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0" name="Ovaal 69"/>
          <p:cNvSpPr/>
          <p:nvPr/>
        </p:nvSpPr>
        <p:spPr>
          <a:xfrm>
            <a:off x="1893992" y="2964657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1" name="Ovaal 70"/>
          <p:cNvSpPr/>
          <p:nvPr/>
        </p:nvSpPr>
        <p:spPr>
          <a:xfrm>
            <a:off x="2162702" y="2957988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Ovaal 71"/>
          <p:cNvSpPr/>
          <p:nvPr/>
        </p:nvSpPr>
        <p:spPr>
          <a:xfrm>
            <a:off x="2326743" y="2964657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Ovaal 72"/>
          <p:cNvSpPr/>
          <p:nvPr/>
        </p:nvSpPr>
        <p:spPr>
          <a:xfrm>
            <a:off x="2482637" y="2964657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4" name="Ovaal 73"/>
          <p:cNvSpPr/>
          <p:nvPr/>
        </p:nvSpPr>
        <p:spPr>
          <a:xfrm>
            <a:off x="2604346" y="2964657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Ovaal 74"/>
          <p:cNvSpPr/>
          <p:nvPr/>
        </p:nvSpPr>
        <p:spPr>
          <a:xfrm>
            <a:off x="2739601" y="2969421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6" name="Ovaal 75"/>
          <p:cNvSpPr/>
          <p:nvPr/>
        </p:nvSpPr>
        <p:spPr>
          <a:xfrm>
            <a:off x="2868930" y="2983236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Ovaal 76"/>
          <p:cNvSpPr/>
          <p:nvPr/>
        </p:nvSpPr>
        <p:spPr>
          <a:xfrm>
            <a:off x="3010216" y="299466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8" name="Ovaal 77"/>
          <p:cNvSpPr/>
          <p:nvPr/>
        </p:nvSpPr>
        <p:spPr>
          <a:xfrm>
            <a:off x="3141555" y="2994186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Ovaal 78"/>
          <p:cNvSpPr/>
          <p:nvPr/>
        </p:nvSpPr>
        <p:spPr>
          <a:xfrm>
            <a:off x="3295966" y="299466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Ovaal 79"/>
          <p:cNvSpPr/>
          <p:nvPr/>
        </p:nvSpPr>
        <p:spPr>
          <a:xfrm>
            <a:off x="3446883" y="3005613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Ovaal 80"/>
          <p:cNvSpPr/>
          <p:nvPr/>
        </p:nvSpPr>
        <p:spPr>
          <a:xfrm>
            <a:off x="310090" y="3236118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2" name="Ovaal 81"/>
          <p:cNvSpPr/>
          <p:nvPr/>
        </p:nvSpPr>
        <p:spPr>
          <a:xfrm>
            <a:off x="249235" y="339471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3" name="Ovaal 82"/>
          <p:cNvSpPr/>
          <p:nvPr/>
        </p:nvSpPr>
        <p:spPr>
          <a:xfrm>
            <a:off x="462489" y="3236118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4" name="Ovaal 83"/>
          <p:cNvSpPr/>
          <p:nvPr/>
        </p:nvSpPr>
        <p:spPr>
          <a:xfrm>
            <a:off x="811210" y="3242313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6" name="Ovaal 85"/>
          <p:cNvSpPr/>
          <p:nvPr/>
        </p:nvSpPr>
        <p:spPr>
          <a:xfrm>
            <a:off x="7709746" y="454200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7" name="Ovaal 86"/>
          <p:cNvSpPr/>
          <p:nvPr/>
        </p:nvSpPr>
        <p:spPr>
          <a:xfrm>
            <a:off x="7953691" y="4567716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8" name="Ovaal 87"/>
          <p:cNvSpPr/>
          <p:nvPr/>
        </p:nvSpPr>
        <p:spPr>
          <a:xfrm>
            <a:off x="7713556" y="4372455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9" name="Ovaal 88"/>
          <p:cNvSpPr/>
          <p:nvPr/>
        </p:nvSpPr>
        <p:spPr>
          <a:xfrm>
            <a:off x="7858336" y="416481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0" name="Ovaal 89"/>
          <p:cNvSpPr/>
          <p:nvPr/>
        </p:nvSpPr>
        <p:spPr>
          <a:xfrm>
            <a:off x="7608781" y="4048608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1" name="Ovaal 90"/>
          <p:cNvSpPr/>
          <p:nvPr/>
        </p:nvSpPr>
        <p:spPr>
          <a:xfrm>
            <a:off x="7831455" y="3559598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2" name="Ovaal 91"/>
          <p:cNvSpPr/>
          <p:nvPr/>
        </p:nvSpPr>
        <p:spPr>
          <a:xfrm>
            <a:off x="8361256" y="401622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3" name="Ovaal 92"/>
          <p:cNvSpPr/>
          <p:nvPr/>
        </p:nvSpPr>
        <p:spPr>
          <a:xfrm>
            <a:off x="7961311" y="3804765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4" name="Ovaal 93"/>
          <p:cNvSpPr/>
          <p:nvPr/>
        </p:nvSpPr>
        <p:spPr>
          <a:xfrm>
            <a:off x="8128846" y="3889536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5" name="Ovaal 94"/>
          <p:cNvSpPr/>
          <p:nvPr/>
        </p:nvSpPr>
        <p:spPr>
          <a:xfrm>
            <a:off x="7774410" y="3394710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6" name="Ovaal 95"/>
          <p:cNvSpPr/>
          <p:nvPr/>
        </p:nvSpPr>
        <p:spPr>
          <a:xfrm>
            <a:off x="7183966" y="2585757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7" name="Ovaal 96"/>
          <p:cNvSpPr/>
          <p:nvPr/>
        </p:nvSpPr>
        <p:spPr>
          <a:xfrm>
            <a:off x="7949775" y="4419600"/>
            <a:ext cx="125625" cy="12240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8" name="Ovaal 97"/>
          <p:cNvSpPr/>
          <p:nvPr/>
        </p:nvSpPr>
        <p:spPr>
          <a:xfrm>
            <a:off x="8267910" y="4131474"/>
            <a:ext cx="125625" cy="12240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9" name="Ovaal 98"/>
          <p:cNvSpPr/>
          <p:nvPr/>
        </p:nvSpPr>
        <p:spPr>
          <a:xfrm>
            <a:off x="7593940" y="3767136"/>
            <a:ext cx="125625" cy="12240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0" name="Ovaal 99"/>
          <p:cNvSpPr/>
          <p:nvPr/>
        </p:nvSpPr>
        <p:spPr>
          <a:xfrm>
            <a:off x="7058757" y="3498398"/>
            <a:ext cx="125625" cy="12240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1" name="Ovaal 100"/>
          <p:cNvSpPr/>
          <p:nvPr/>
        </p:nvSpPr>
        <p:spPr>
          <a:xfrm>
            <a:off x="7992899" y="403098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3" name="Ovaal 102"/>
          <p:cNvSpPr/>
          <p:nvPr/>
        </p:nvSpPr>
        <p:spPr>
          <a:xfrm>
            <a:off x="8509154" y="4253322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4" name="Ovaal 103"/>
          <p:cNvSpPr/>
          <p:nvPr/>
        </p:nvSpPr>
        <p:spPr>
          <a:xfrm>
            <a:off x="8429730" y="436014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5" name="Ovaal 104"/>
          <p:cNvSpPr/>
          <p:nvPr/>
        </p:nvSpPr>
        <p:spPr>
          <a:xfrm>
            <a:off x="8536892" y="411195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6" name="Ovaal 105"/>
          <p:cNvSpPr/>
          <p:nvPr/>
        </p:nvSpPr>
        <p:spPr>
          <a:xfrm>
            <a:off x="7777874" y="3889536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7" name="Ovaal 106"/>
          <p:cNvSpPr/>
          <p:nvPr/>
        </p:nvSpPr>
        <p:spPr>
          <a:xfrm>
            <a:off x="7656165" y="389730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8" name="Ovaal 107"/>
          <p:cNvSpPr/>
          <p:nvPr/>
        </p:nvSpPr>
        <p:spPr>
          <a:xfrm>
            <a:off x="7465214" y="4046544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9" name="Ovaal 108"/>
          <p:cNvSpPr/>
          <p:nvPr/>
        </p:nvSpPr>
        <p:spPr>
          <a:xfrm>
            <a:off x="7528320" y="423087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0" name="Ovaal 109"/>
          <p:cNvSpPr/>
          <p:nvPr/>
        </p:nvSpPr>
        <p:spPr>
          <a:xfrm>
            <a:off x="8012587" y="4222206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1" name="Ovaal 110"/>
          <p:cNvSpPr/>
          <p:nvPr/>
        </p:nvSpPr>
        <p:spPr>
          <a:xfrm>
            <a:off x="7616054" y="429033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2" name="Ovaal 111"/>
          <p:cNvSpPr/>
          <p:nvPr/>
        </p:nvSpPr>
        <p:spPr>
          <a:xfrm>
            <a:off x="7812028" y="370728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3" name="Ovaal 112"/>
          <p:cNvSpPr/>
          <p:nvPr/>
        </p:nvSpPr>
        <p:spPr>
          <a:xfrm>
            <a:off x="7676909" y="3585507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4" name="Ovaal 113"/>
          <p:cNvSpPr/>
          <p:nvPr/>
        </p:nvSpPr>
        <p:spPr>
          <a:xfrm>
            <a:off x="7457354" y="3640209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5" name="Ovaal 114"/>
          <p:cNvSpPr/>
          <p:nvPr/>
        </p:nvSpPr>
        <p:spPr>
          <a:xfrm>
            <a:off x="7395913" y="354345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6" name="Ovaal 115"/>
          <p:cNvSpPr/>
          <p:nvPr/>
        </p:nvSpPr>
        <p:spPr>
          <a:xfrm>
            <a:off x="7305675" y="360291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7" name="Ovaal 116"/>
          <p:cNvSpPr/>
          <p:nvPr/>
        </p:nvSpPr>
        <p:spPr>
          <a:xfrm>
            <a:off x="6855854" y="3440678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8" name="Ovaal 117"/>
          <p:cNvSpPr/>
          <p:nvPr/>
        </p:nvSpPr>
        <p:spPr>
          <a:xfrm>
            <a:off x="7294226" y="3378525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9" name="Ovaal 118"/>
          <p:cNvSpPr/>
          <p:nvPr/>
        </p:nvSpPr>
        <p:spPr>
          <a:xfrm>
            <a:off x="7486778" y="3438938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0" name="Ovaal 119"/>
          <p:cNvSpPr/>
          <p:nvPr/>
        </p:nvSpPr>
        <p:spPr>
          <a:xfrm>
            <a:off x="7342332" y="3233745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1" name="Ovaal 120"/>
          <p:cNvSpPr/>
          <p:nvPr/>
        </p:nvSpPr>
        <p:spPr>
          <a:xfrm>
            <a:off x="6707128" y="3497445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2" name="Ovaal 121"/>
          <p:cNvSpPr/>
          <p:nvPr/>
        </p:nvSpPr>
        <p:spPr>
          <a:xfrm>
            <a:off x="6545203" y="3451389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3" name="Ovaal 122"/>
          <p:cNvSpPr/>
          <p:nvPr/>
        </p:nvSpPr>
        <p:spPr>
          <a:xfrm>
            <a:off x="5939413" y="3322329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4" name="Ovaal 123"/>
          <p:cNvSpPr/>
          <p:nvPr/>
        </p:nvSpPr>
        <p:spPr>
          <a:xfrm>
            <a:off x="5895356" y="3132921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5" name="Ovaal 124"/>
          <p:cNvSpPr/>
          <p:nvPr/>
        </p:nvSpPr>
        <p:spPr>
          <a:xfrm>
            <a:off x="5459941" y="3292254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6" name="Ovaal 125"/>
          <p:cNvSpPr/>
          <p:nvPr/>
        </p:nvSpPr>
        <p:spPr>
          <a:xfrm>
            <a:off x="5327802" y="3543384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7" name="Ovaal 126"/>
          <p:cNvSpPr/>
          <p:nvPr/>
        </p:nvSpPr>
        <p:spPr>
          <a:xfrm>
            <a:off x="5200379" y="3065766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8" name="Ovaal 127"/>
          <p:cNvSpPr/>
          <p:nvPr/>
        </p:nvSpPr>
        <p:spPr>
          <a:xfrm>
            <a:off x="7166821" y="3136179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9" name="Ovaal 128"/>
          <p:cNvSpPr/>
          <p:nvPr/>
        </p:nvSpPr>
        <p:spPr>
          <a:xfrm>
            <a:off x="7121526" y="2987118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0" name="Ovaal 129"/>
          <p:cNvSpPr/>
          <p:nvPr/>
        </p:nvSpPr>
        <p:spPr>
          <a:xfrm>
            <a:off x="7233222" y="2739804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1" name="Ovaal 130"/>
          <p:cNvSpPr/>
          <p:nvPr/>
        </p:nvSpPr>
        <p:spPr>
          <a:xfrm>
            <a:off x="7305675" y="2896788"/>
            <a:ext cx="125625" cy="122400"/>
          </a:xfrm>
          <a:prstGeom prst="ellipse">
            <a:avLst/>
          </a:prstGeom>
          <a:solidFill>
            <a:srgbClr val="CC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2" name="Ovaal 131"/>
          <p:cNvSpPr/>
          <p:nvPr/>
        </p:nvSpPr>
        <p:spPr>
          <a:xfrm>
            <a:off x="5085596" y="2799264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3" name="Ovaal 132"/>
          <p:cNvSpPr/>
          <p:nvPr/>
        </p:nvSpPr>
        <p:spPr>
          <a:xfrm>
            <a:off x="4968908" y="2839068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4" name="Ovaal 133"/>
          <p:cNvSpPr/>
          <p:nvPr/>
        </p:nvSpPr>
        <p:spPr>
          <a:xfrm>
            <a:off x="4873387" y="3259605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5" name="Ovaal 134"/>
          <p:cNvSpPr/>
          <p:nvPr/>
        </p:nvSpPr>
        <p:spPr>
          <a:xfrm>
            <a:off x="4873387" y="3094203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6" name="Ovaal 135"/>
          <p:cNvSpPr/>
          <p:nvPr/>
        </p:nvSpPr>
        <p:spPr>
          <a:xfrm>
            <a:off x="4720319" y="3076719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7" name="Ovaal 136"/>
          <p:cNvSpPr/>
          <p:nvPr/>
        </p:nvSpPr>
        <p:spPr>
          <a:xfrm>
            <a:off x="4232639" y="3242313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8" name="Ovaal 137"/>
          <p:cNvSpPr/>
          <p:nvPr/>
        </p:nvSpPr>
        <p:spPr>
          <a:xfrm>
            <a:off x="3636960" y="3197763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9" name="Ovaal 138"/>
          <p:cNvSpPr/>
          <p:nvPr/>
        </p:nvSpPr>
        <p:spPr>
          <a:xfrm>
            <a:off x="3010216" y="3178971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0" name="Ovaal 139"/>
          <p:cNvSpPr/>
          <p:nvPr/>
        </p:nvSpPr>
        <p:spPr>
          <a:xfrm>
            <a:off x="2876203" y="3424464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1" name="Ovaal 140"/>
          <p:cNvSpPr/>
          <p:nvPr/>
        </p:nvSpPr>
        <p:spPr>
          <a:xfrm>
            <a:off x="2109121" y="3159741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2" name="Ovaal 141"/>
          <p:cNvSpPr/>
          <p:nvPr/>
        </p:nvSpPr>
        <p:spPr>
          <a:xfrm>
            <a:off x="2497184" y="3178971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3" name="Ovaal 142"/>
          <p:cNvSpPr/>
          <p:nvPr/>
        </p:nvSpPr>
        <p:spPr>
          <a:xfrm>
            <a:off x="2728095" y="3174831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2" name="Ovaal 151"/>
          <p:cNvSpPr/>
          <p:nvPr/>
        </p:nvSpPr>
        <p:spPr>
          <a:xfrm>
            <a:off x="1566196" y="3156792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3" name="Ovaal 152"/>
          <p:cNvSpPr/>
          <p:nvPr/>
        </p:nvSpPr>
        <p:spPr>
          <a:xfrm>
            <a:off x="1568869" y="2977110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4" name="Ovaal 153"/>
          <p:cNvSpPr/>
          <p:nvPr/>
        </p:nvSpPr>
        <p:spPr>
          <a:xfrm>
            <a:off x="1227106" y="2975283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5" name="Ovaal 154"/>
          <p:cNvSpPr/>
          <p:nvPr/>
        </p:nvSpPr>
        <p:spPr>
          <a:xfrm>
            <a:off x="1061371" y="2964657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6" name="Ovaal 155"/>
          <p:cNvSpPr/>
          <p:nvPr/>
        </p:nvSpPr>
        <p:spPr>
          <a:xfrm>
            <a:off x="1200436" y="3084672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7" name="Ovaal 156"/>
          <p:cNvSpPr/>
          <p:nvPr/>
        </p:nvSpPr>
        <p:spPr>
          <a:xfrm>
            <a:off x="653701" y="3092436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8" name="Ovaal 157"/>
          <p:cNvSpPr/>
          <p:nvPr/>
        </p:nvSpPr>
        <p:spPr>
          <a:xfrm>
            <a:off x="443997" y="3091341"/>
            <a:ext cx="107162" cy="118920"/>
          </a:xfrm>
          <a:prstGeom prst="ellipse">
            <a:avLst/>
          </a:prstGeom>
          <a:solidFill>
            <a:srgbClr val="66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9" name="Ovaal 158"/>
          <p:cNvSpPr/>
          <p:nvPr/>
        </p:nvSpPr>
        <p:spPr>
          <a:xfrm>
            <a:off x="2756957" y="3513636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0" name="Ovaal 159"/>
          <p:cNvSpPr/>
          <p:nvPr/>
        </p:nvSpPr>
        <p:spPr>
          <a:xfrm>
            <a:off x="1292328" y="3411174"/>
            <a:ext cx="121709" cy="12668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31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hulp voor bomen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652010" y="1076623"/>
            <a:ext cx="4042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grond ploffen + voedingszuilen</a:t>
            </a:r>
          </a:p>
        </p:txBody>
      </p:sp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792220"/>
            <a:ext cx="41211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cid:9409bbcf-0fbd-40d8-af0f-ac10bb33037f@stad.Antwerpen.be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727199"/>
            <a:ext cx="21082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/>
          <p:nvPr/>
        </p:nvPicPr>
        <p:blipFill rotWithShape="1">
          <a:blip r:embed="rId6"/>
          <a:srcRect b="52625"/>
          <a:stretch/>
        </p:blipFill>
        <p:spPr>
          <a:xfrm>
            <a:off x="3568700" y="1670049"/>
            <a:ext cx="5213985" cy="1962151"/>
          </a:xfrm>
          <a:prstGeom prst="rect">
            <a:avLst/>
          </a:prstGeom>
        </p:spPr>
      </p:pic>
      <p:pic>
        <p:nvPicPr>
          <p:cNvPr id="10" name="Afbeelding 9"/>
          <p:cNvPicPr/>
          <p:nvPr/>
        </p:nvPicPr>
        <p:blipFill rotWithShape="1">
          <a:blip r:embed="rId6"/>
          <a:srcRect t="47988" r="44343"/>
          <a:stretch/>
        </p:blipFill>
        <p:spPr>
          <a:xfrm>
            <a:off x="5435600" y="3632200"/>
            <a:ext cx="3295651" cy="24892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06781" y="3827780"/>
            <a:ext cx="20192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600" dirty="0" smtClean="0"/>
              <a:t>Bij luchtinjectie wordt lucht onder hoge druk in de bodem geperst, waardoor er scheuren ontstaan.</a:t>
            </a:r>
            <a:endParaRPr lang="nl-BE" sz="600" dirty="0"/>
          </a:p>
        </p:txBody>
      </p:sp>
    </p:spTree>
    <p:extLst>
      <p:ext uri="{BB962C8B-B14F-4D97-AF65-F5344CB8AC3E}">
        <p14:creationId xmlns:p14="http://schemas.microsoft.com/office/powerpoint/2010/main" val="40564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31799" y="0"/>
            <a:ext cx="85248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Voorontwerp </a:t>
            </a:r>
            <a:r>
              <a:rPr lang="el-GR" sz="4200" dirty="0" smtClean="0"/>
              <a:t>Ι</a:t>
            </a:r>
            <a:r>
              <a:rPr lang="nl-BE" sz="3200" dirty="0" smtClean="0"/>
              <a:t> hulp voor bomen</a:t>
            </a:r>
            <a:endParaRPr lang="nl-BE" sz="4200" dirty="0" smtClean="0"/>
          </a:p>
        </p:txBody>
      </p:sp>
      <p:sp>
        <p:nvSpPr>
          <p:cNvPr id="2" name="Rechthoek 1"/>
          <p:cNvSpPr/>
          <p:nvPr/>
        </p:nvSpPr>
        <p:spPr>
          <a:xfrm>
            <a:off x="682542" y="1239530"/>
            <a:ext cx="4042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groeiplaatsconstructies onder parkeerplaatsen en verharding</a:t>
            </a:r>
            <a:endParaRPr lang="nl-BE" dirty="0"/>
          </a:p>
        </p:txBody>
      </p:sp>
      <p:pic>
        <p:nvPicPr>
          <p:cNvPr id="9" name="Afbeelding 8"/>
          <p:cNvPicPr/>
          <p:nvPr/>
        </p:nvPicPr>
        <p:blipFill rotWithShape="1">
          <a:blip r:embed="rId2"/>
          <a:srcRect b="40461"/>
          <a:stretch/>
        </p:blipFill>
        <p:spPr>
          <a:xfrm>
            <a:off x="682542" y="2096771"/>
            <a:ext cx="5344160" cy="431038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096000" y="2178050"/>
            <a:ext cx="2578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BE" sz="1400" dirty="0"/>
              <a:t>v</a:t>
            </a:r>
            <a:r>
              <a:rPr lang="nl-BE" sz="1400" dirty="0" smtClean="0"/>
              <a:t>erbeterde bestaande grond</a:t>
            </a:r>
          </a:p>
          <a:p>
            <a:pPr marL="342900" indent="-342900">
              <a:buAutoNum type="arabicPeriod"/>
            </a:pPr>
            <a:r>
              <a:rPr lang="nl-BE" sz="1400" dirty="0"/>
              <a:t>w</a:t>
            </a:r>
            <a:r>
              <a:rPr lang="nl-BE" sz="1400" dirty="0" smtClean="0"/>
              <a:t>apeningsdoek</a:t>
            </a:r>
          </a:p>
          <a:p>
            <a:pPr marL="342900" indent="-342900">
              <a:buAutoNum type="arabicPeriod"/>
            </a:pPr>
            <a:r>
              <a:rPr lang="nl-BE" sz="1400" dirty="0"/>
              <a:t>s</a:t>
            </a:r>
            <a:r>
              <a:rPr lang="nl-BE" sz="1400" dirty="0" smtClean="0"/>
              <a:t>andwichpanelen</a:t>
            </a:r>
          </a:p>
          <a:p>
            <a:pPr marL="342900" indent="-342900">
              <a:buAutoNum type="arabicPeriod"/>
            </a:pPr>
            <a:r>
              <a:rPr lang="nl-BE" sz="1400" dirty="0"/>
              <a:t>s</a:t>
            </a:r>
            <a:r>
              <a:rPr lang="nl-BE" sz="1400" dirty="0" smtClean="0"/>
              <a:t>andwichsubstraat</a:t>
            </a:r>
          </a:p>
          <a:p>
            <a:pPr marL="342900" indent="-342900">
              <a:buAutoNum type="arabicPeriod"/>
            </a:pPr>
            <a:r>
              <a:rPr lang="nl-BE" sz="1400" dirty="0"/>
              <a:t>f</a:t>
            </a:r>
            <a:r>
              <a:rPr lang="nl-BE" sz="1400" dirty="0" smtClean="0"/>
              <a:t>ilterdoek</a:t>
            </a:r>
          </a:p>
          <a:p>
            <a:pPr marL="342900" indent="-342900">
              <a:buAutoNum type="arabicPeriod"/>
            </a:pPr>
            <a:r>
              <a:rPr lang="nl-BE" sz="1400" dirty="0"/>
              <a:t>e</a:t>
            </a:r>
            <a:r>
              <a:rPr lang="nl-BE" sz="1400" dirty="0" smtClean="0"/>
              <a:t>xtra laag steenslag (waterdoorlatend)</a:t>
            </a:r>
          </a:p>
        </p:txBody>
      </p:sp>
    </p:spTree>
    <p:extLst>
      <p:ext uri="{BB962C8B-B14F-4D97-AF65-F5344CB8AC3E}">
        <p14:creationId xmlns:p14="http://schemas.microsoft.com/office/powerpoint/2010/main" val="33079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/>
          <p:cNvSpPr>
            <a:spLocks noGrp="1"/>
          </p:cNvSpPr>
          <p:nvPr>
            <p:ph type="body" sz="quarter" idx="4294967295"/>
          </p:nvPr>
        </p:nvSpPr>
        <p:spPr bwMode="auto">
          <a:xfrm>
            <a:off x="1023815" y="1978268"/>
            <a:ext cx="8524875" cy="42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nl-BE" sz="4200" dirty="0" smtClean="0">
                <a:latin typeface="Arial" charset="0"/>
                <a:cs typeface="Arial" charset="0"/>
              </a:rPr>
              <a:t>Bedankt voor uw aandacht</a:t>
            </a:r>
          </a:p>
          <a:p>
            <a:pPr eaLnBrk="1" hangingPunct="1">
              <a:buFont typeface="Arial" charset="0"/>
              <a:buNone/>
            </a:pPr>
            <a:endParaRPr lang="nl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endParaRPr lang="nl-NL" sz="4000" b="1" dirty="0" smtClean="0">
              <a:solidFill>
                <a:srgbClr val="7094AA"/>
              </a:solidFill>
              <a:latin typeface="+mj-lt"/>
              <a:cs typeface="Arial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6329" y="0"/>
            <a:ext cx="83851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Inleiding </a:t>
            </a:r>
            <a:r>
              <a:rPr lang="el-GR" sz="4200" dirty="0" smtClean="0"/>
              <a:t>Ι</a:t>
            </a:r>
            <a:r>
              <a:rPr lang="nl-BE" sz="4200" dirty="0" smtClean="0"/>
              <a:t> </a:t>
            </a:r>
            <a:r>
              <a:rPr lang="nl-BE" sz="3200" dirty="0" smtClean="0"/>
              <a:t>situering</a:t>
            </a:r>
          </a:p>
        </p:txBody>
      </p:sp>
      <p:pic>
        <p:nvPicPr>
          <p:cNvPr id="6" name="Picture 2" descr="C:\Users\sa57016\Desktop\BOEKENBERG\beelden\straatna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5" y="1562099"/>
            <a:ext cx="7520780" cy="42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rije vorm 2"/>
          <p:cNvSpPr/>
          <p:nvPr/>
        </p:nvSpPr>
        <p:spPr>
          <a:xfrm>
            <a:off x="905774" y="1846053"/>
            <a:ext cx="3683479" cy="3027872"/>
          </a:xfrm>
          <a:custGeom>
            <a:avLst/>
            <a:gdLst>
              <a:gd name="connsiteX0" fmla="*/ 3657600 w 3683479"/>
              <a:gd name="connsiteY0" fmla="*/ 0 h 3027872"/>
              <a:gd name="connsiteX1" fmla="*/ 3683479 w 3683479"/>
              <a:gd name="connsiteY1" fmla="*/ 172528 h 3027872"/>
              <a:gd name="connsiteX2" fmla="*/ 3433313 w 3683479"/>
              <a:gd name="connsiteY2" fmla="*/ 172528 h 3027872"/>
              <a:gd name="connsiteX3" fmla="*/ 3226279 w 3683479"/>
              <a:gd name="connsiteY3" fmla="*/ 207034 h 3027872"/>
              <a:gd name="connsiteX4" fmla="*/ 2898475 w 3683479"/>
              <a:gd name="connsiteY4" fmla="*/ 301924 h 3027872"/>
              <a:gd name="connsiteX5" fmla="*/ 2648309 w 3683479"/>
              <a:gd name="connsiteY5" fmla="*/ 431321 h 3027872"/>
              <a:gd name="connsiteX6" fmla="*/ 2441275 w 3683479"/>
              <a:gd name="connsiteY6" fmla="*/ 586596 h 3027872"/>
              <a:gd name="connsiteX7" fmla="*/ 2277373 w 3683479"/>
              <a:gd name="connsiteY7" fmla="*/ 767751 h 3027872"/>
              <a:gd name="connsiteX8" fmla="*/ 2208362 w 3683479"/>
              <a:gd name="connsiteY8" fmla="*/ 957532 h 3027872"/>
              <a:gd name="connsiteX9" fmla="*/ 2165230 w 3683479"/>
              <a:gd name="connsiteY9" fmla="*/ 1104181 h 3027872"/>
              <a:gd name="connsiteX10" fmla="*/ 2165230 w 3683479"/>
              <a:gd name="connsiteY10" fmla="*/ 1216324 h 3027872"/>
              <a:gd name="connsiteX11" fmla="*/ 1923690 w 3683479"/>
              <a:gd name="connsiteY11" fmla="*/ 2734573 h 3027872"/>
              <a:gd name="connsiteX12" fmla="*/ 2070339 w 3683479"/>
              <a:gd name="connsiteY12" fmla="*/ 2872596 h 3027872"/>
              <a:gd name="connsiteX13" fmla="*/ 1966822 w 3683479"/>
              <a:gd name="connsiteY13" fmla="*/ 2976113 h 3027872"/>
              <a:gd name="connsiteX14" fmla="*/ 1880558 w 3683479"/>
              <a:gd name="connsiteY14" fmla="*/ 2924355 h 3027872"/>
              <a:gd name="connsiteX15" fmla="*/ 1828800 w 3683479"/>
              <a:gd name="connsiteY15" fmla="*/ 3027872 h 3027872"/>
              <a:gd name="connsiteX16" fmla="*/ 1656271 w 3683479"/>
              <a:gd name="connsiteY16" fmla="*/ 2889849 h 3027872"/>
              <a:gd name="connsiteX17" fmla="*/ 1699403 w 3683479"/>
              <a:gd name="connsiteY17" fmla="*/ 2838090 h 3027872"/>
              <a:gd name="connsiteX18" fmla="*/ 1725283 w 3683479"/>
              <a:gd name="connsiteY18" fmla="*/ 2734573 h 3027872"/>
              <a:gd name="connsiteX19" fmla="*/ 1544128 w 3683479"/>
              <a:gd name="connsiteY19" fmla="*/ 2622430 h 3027872"/>
              <a:gd name="connsiteX20" fmla="*/ 1311215 w 3683479"/>
              <a:gd name="connsiteY20" fmla="*/ 2484407 h 3027872"/>
              <a:gd name="connsiteX21" fmla="*/ 1130060 w 3683479"/>
              <a:gd name="connsiteY21" fmla="*/ 2415396 h 3027872"/>
              <a:gd name="connsiteX22" fmla="*/ 552090 w 3683479"/>
              <a:gd name="connsiteY22" fmla="*/ 2216989 h 3027872"/>
              <a:gd name="connsiteX23" fmla="*/ 0 w 3683479"/>
              <a:gd name="connsiteY23" fmla="*/ 1975449 h 3027872"/>
              <a:gd name="connsiteX24" fmla="*/ 77637 w 3683479"/>
              <a:gd name="connsiteY24" fmla="*/ 1871932 h 3027872"/>
              <a:gd name="connsiteX25" fmla="*/ 310551 w 3683479"/>
              <a:gd name="connsiteY25" fmla="*/ 1984075 h 3027872"/>
              <a:gd name="connsiteX26" fmla="*/ 741871 w 3683479"/>
              <a:gd name="connsiteY26" fmla="*/ 2147977 h 3027872"/>
              <a:gd name="connsiteX27" fmla="*/ 1199071 w 3683479"/>
              <a:gd name="connsiteY27" fmla="*/ 2311879 h 3027872"/>
              <a:gd name="connsiteX28" fmla="*/ 1337094 w 3683479"/>
              <a:gd name="connsiteY28" fmla="*/ 2363638 h 3027872"/>
              <a:gd name="connsiteX29" fmla="*/ 1759788 w 3683479"/>
              <a:gd name="connsiteY29" fmla="*/ 2579298 h 3027872"/>
              <a:gd name="connsiteX30" fmla="*/ 1871932 w 3683479"/>
              <a:gd name="connsiteY30" fmla="*/ 1742536 h 3027872"/>
              <a:gd name="connsiteX31" fmla="*/ 1940943 w 3683479"/>
              <a:gd name="connsiteY31" fmla="*/ 1285336 h 3027872"/>
              <a:gd name="connsiteX32" fmla="*/ 1958196 w 3683479"/>
              <a:gd name="connsiteY32" fmla="*/ 1216324 h 3027872"/>
              <a:gd name="connsiteX33" fmla="*/ 1871932 w 3683479"/>
              <a:gd name="connsiteY33" fmla="*/ 1224951 h 3027872"/>
              <a:gd name="connsiteX34" fmla="*/ 1854679 w 3683479"/>
              <a:gd name="connsiteY34" fmla="*/ 1138687 h 3027872"/>
              <a:gd name="connsiteX35" fmla="*/ 1897811 w 3683479"/>
              <a:gd name="connsiteY35" fmla="*/ 1130060 h 3027872"/>
              <a:gd name="connsiteX36" fmla="*/ 1846052 w 3683479"/>
              <a:gd name="connsiteY36" fmla="*/ 1061049 h 3027872"/>
              <a:gd name="connsiteX37" fmla="*/ 1923690 w 3683479"/>
              <a:gd name="connsiteY37" fmla="*/ 914400 h 3027872"/>
              <a:gd name="connsiteX38" fmla="*/ 1992701 w 3683479"/>
              <a:gd name="connsiteY38" fmla="*/ 974785 h 3027872"/>
              <a:gd name="connsiteX39" fmla="*/ 2070339 w 3683479"/>
              <a:gd name="connsiteY39" fmla="*/ 750498 h 3027872"/>
              <a:gd name="connsiteX40" fmla="*/ 2216988 w 3683479"/>
              <a:gd name="connsiteY40" fmla="*/ 569343 h 3027872"/>
              <a:gd name="connsiteX41" fmla="*/ 2268747 w 3683479"/>
              <a:gd name="connsiteY41" fmla="*/ 500332 h 3027872"/>
              <a:gd name="connsiteX42" fmla="*/ 2424022 w 3683479"/>
              <a:gd name="connsiteY42" fmla="*/ 362309 h 3027872"/>
              <a:gd name="connsiteX43" fmla="*/ 2751826 w 3683479"/>
              <a:gd name="connsiteY43" fmla="*/ 163902 h 3027872"/>
              <a:gd name="connsiteX44" fmla="*/ 2941607 w 3683479"/>
              <a:gd name="connsiteY44" fmla="*/ 103517 h 3027872"/>
              <a:gd name="connsiteX45" fmla="*/ 3338422 w 3683479"/>
              <a:gd name="connsiteY45" fmla="*/ 17253 h 3027872"/>
              <a:gd name="connsiteX46" fmla="*/ 3657600 w 3683479"/>
              <a:gd name="connsiteY46" fmla="*/ 0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83479" h="3027872">
                <a:moveTo>
                  <a:pt x="3657600" y="0"/>
                </a:moveTo>
                <a:lnTo>
                  <a:pt x="3683479" y="172528"/>
                </a:lnTo>
                <a:lnTo>
                  <a:pt x="3433313" y="172528"/>
                </a:lnTo>
                <a:lnTo>
                  <a:pt x="3226279" y="207034"/>
                </a:lnTo>
                <a:lnTo>
                  <a:pt x="2898475" y="301924"/>
                </a:lnTo>
                <a:lnTo>
                  <a:pt x="2648309" y="431321"/>
                </a:lnTo>
                <a:lnTo>
                  <a:pt x="2441275" y="586596"/>
                </a:lnTo>
                <a:lnTo>
                  <a:pt x="2277373" y="767751"/>
                </a:lnTo>
                <a:lnTo>
                  <a:pt x="2208362" y="957532"/>
                </a:lnTo>
                <a:lnTo>
                  <a:pt x="2165230" y="1104181"/>
                </a:lnTo>
                <a:lnTo>
                  <a:pt x="2165230" y="1216324"/>
                </a:lnTo>
                <a:lnTo>
                  <a:pt x="1923690" y="2734573"/>
                </a:lnTo>
                <a:lnTo>
                  <a:pt x="2070339" y="2872596"/>
                </a:lnTo>
                <a:lnTo>
                  <a:pt x="1966822" y="2976113"/>
                </a:lnTo>
                <a:lnTo>
                  <a:pt x="1880558" y="2924355"/>
                </a:lnTo>
                <a:lnTo>
                  <a:pt x="1828800" y="3027872"/>
                </a:lnTo>
                <a:lnTo>
                  <a:pt x="1656271" y="2889849"/>
                </a:lnTo>
                <a:lnTo>
                  <a:pt x="1699403" y="2838090"/>
                </a:lnTo>
                <a:lnTo>
                  <a:pt x="1725283" y="2734573"/>
                </a:lnTo>
                <a:lnTo>
                  <a:pt x="1544128" y="2622430"/>
                </a:lnTo>
                <a:lnTo>
                  <a:pt x="1311215" y="2484407"/>
                </a:lnTo>
                <a:lnTo>
                  <a:pt x="1130060" y="2415396"/>
                </a:lnTo>
                <a:lnTo>
                  <a:pt x="552090" y="2216989"/>
                </a:lnTo>
                <a:lnTo>
                  <a:pt x="0" y="1975449"/>
                </a:lnTo>
                <a:lnTo>
                  <a:pt x="77637" y="1871932"/>
                </a:lnTo>
                <a:lnTo>
                  <a:pt x="310551" y="1984075"/>
                </a:lnTo>
                <a:lnTo>
                  <a:pt x="741871" y="2147977"/>
                </a:lnTo>
                <a:lnTo>
                  <a:pt x="1199071" y="2311879"/>
                </a:lnTo>
                <a:lnTo>
                  <a:pt x="1337094" y="2363638"/>
                </a:lnTo>
                <a:lnTo>
                  <a:pt x="1759788" y="2579298"/>
                </a:lnTo>
                <a:lnTo>
                  <a:pt x="1871932" y="1742536"/>
                </a:lnTo>
                <a:lnTo>
                  <a:pt x="1940943" y="1285336"/>
                </a:lnTo>
                <a:lnTo>
                  <a:pt x="1958196" y="1216324"/>
                </a:lnTo>
                <a:lnTo>
                  <a:pt x="1871932" y="1224951"/>
                </a:lnTo>
                <a:lnTo>
                  <a:pt x="1854679" y="1138687"/>
                </a:lnTo>
                <a:lnTo>
                  <a:pt x="1897811" y="1130060"/>
                </a:lnTo>
                <a:lnTo>
                  <a:pt x="1846052" y="1061049"/>
                </a:lnTo>
                <a:lnTo>
                  <a:pt x="1923690" y="914400"/>
                </a:lnTo>
                <a:lnTo>
                  <a:pt x="1992701" y="974785"/>
                </a:lnTo>
                <a:lnTo>
                  <a:pt x="2070339" y="750498"/>
                </a:lnTo>
                <a:lnTo>
                  <a:pt x="2216988" y="569343"/>
                </a:lnTo>
                <a:lnTo>
                  <a:pt x="2268747" y="500332"/>
                </a:lnTo>
                <a:lnTo>
                  <a:pt x="2424022" y="362309"/>
                </a:lnTo>
                <a:lnTo>
                  <a:pt x="2751826" y="163902"/>
                </a:lnTo>
                <a:lnTo>
                  <a:pt x="2941607" y="103517"/>
                </a:lnTo>
                <a:lnTo>
                  <a:pt x="3338422" y="17253"/>
                </a:lnTo>
                <a:lnTo>
                  <a:pt x="3657600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34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426329" y="0"/>
            <a:ext cx="83851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Inleiding </a:t>
            </a:r>
            <a:r>
              <a:rPr lang="el-GR" sz="4200" dirty="0" smtClean="0"/>
              <a:t>Ι</a:t>
            </a:r>
            <a:r>
              <a:rPr lang="nl-BE" sz="4200" dirty="0" smtClean="0"/>
              <a:t> </a:t>
            </a:r>
            <a:r>
              <a:rPr lang="nl-BE" sz="3200" dirty="0" smtClean="0"/>
              <a:t>aanleiding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8313" y="1628775"/>
            <a:ext cx="849630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nl-BE" sz="2400" dirty="0" smtClean="0">
                <a:cs typeface="Arial" charset="0"/>
              </a:rPr>
              <a:t>de aanleg van enkelrichtingsfietspaden in de Boekenberglei in functie van het fietsroutenetwerk uit van het masterplan Antwerpen (districtenroute)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nl-BE" sz="2400" dirty="0">
                <a:cs typeface="Arial" charset="0"/>
              </a:rPr>
              <a:t>v</a:t>
            </a:r>
            <a:r>
              <a:rPr lang="nl-BE" sz="2400" dirty="0" smtClean="0">
                <a:cs typeface="Arial" charset="0"/>
              </a:rPr>
              <a:t>raag om een oplossing te voorzien voor de </a:t>
            </a:r>
            <a:r>
              <a:rPr lang="nl-BE" sz="2400" dirty="0" smtClean="0">
                <a:cs typeface="Arial" charset="0"/>
              </a:rPr>
              <a:t>gevaarlijke bestaande </a:t>
            </a:r>
            <a:r>
              <a:rPr lang="nl-BE" sz="2400" dirty="0" smtClean="0">
                <a:cs typeface="Arial" charset="0"/>
              </a:rPr>
              <a:t>keerlus van de tram.</a:t>
            </a:r>
          </a:p>
          <a:p>
            <a:pPr marL="0" indent="0" eaLnBrk="1" hangingPunct="1">
              <a:lnSpc>
                <a:spcPct val="60000"/>
              </a:lnSpc>
              <a:spcBef>
                <a:spcPct val="50000"/>
              </a:spcBef>
              <a:defRPr/>
            </a:pPr>
            <a:endParaRPr lang="nl-BE" sz="24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4939" y="3366382"/>
            <a:ext cx="1401500" cy="689681"/>
          </a:xfrm>
          <a:prstGeom prst="rect">
            <a:avLst/>
          </a:prstGeom>
          <a:solidFill>
            <a:srgbClr val="C0C0C0">
              <a:alpha val="7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sz="1600"/>
              <a:t>Projectdefinitie</a:t>
            </a:r>
          </a:p>
          <a:p>
            <a:pPr algn="ctr"/>
            <a:r>
              <a:rPr lang="nl-BE" sz="1600"/>
              <a:t>&amp; Concept</a:t>
            </a:r>
            <a:endParaRPr lang="nl-NL" sz="160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534539" y="3366382"/>
            <a:ext cx="1401500" cy="689681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sz="1600"/>
              <a:t>Uitvoering</a:t>
            </a:r>
            <a:endParaRPr lang="nl-NL" sz="16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745591" y="4414637"/>
            <a:ext cx="2038350" cy="6508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nl-BE" sz="1600" dirty="0"/>
              <a:t>Bouwvergunning</a:t>
            </a:r>
            <a:endParaRPr lang="nl-NL" sz="16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967176" y="3366382"/>
            <a:ext cx="1401499" cy="689681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sz="1600" dirty="0"/>
              <a:t>Voor-</a:t>
            </a:r>
          </a:p>
          <a:p>
            <a:pPr algn="ctr"/>
            <a:r>
              <a:rPr lang="nl-BE" sz="1600" dirty="0"/>
              <a:t>ontwerp</a:t>
            </a:r>
            <a:endParaRPr lang="nl-NL" sz="1600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362589" y="3366382"/>
            <a:ext cx="1401500" cy="689681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sz="1600"/>
              <a:t>Definitief</a:t>
            </a:r>
          </a:p>
          <a:p>
            <a:pPr algn="ctr"/>
            <a:r>
              <a:rPr lang="nl-BE" sz="1600"/>
              <a:t>ontwerp</a:t>
            </a:r>
            <a:endParaRPr lang="nl-NL" sz="160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758001" y="3366382"/>
            <a:ext cx="1401499" cy="689681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sz="1500"/>
              <a:t>Aanbestedings-</a:t>
            </a:r>
          </a:p>
          <a:p>
            <a:pPr algn="ctr"/>
            <a:r>
              <a:rPr lang="nl-BE" sz="1500"/>
              <a:t>dossier</a:t>
            </a:r>
            <a:endParaRPr lang="nl-NL" sz="150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150239" y="3366382"/>
            <a:ext cx="1401500" cy="689681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sz="1600"/>
              <a:t>Gunning</a:t>
            </a:r>
            <a:endParaRPr lang="nl-NL" sz="160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043205031"/>
              </p:ext>
            </p:extLst>
          </p:nvPr>
        </p:nvGraphicFramePr>
        <p:xfrm>
          <a:off x="468314" y="3286124"/>
          <a:ext cx="849630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976439" y="3366382"/>
            <a:ext cx="1401500" cy="69190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nl-BE" sz="1400" b="1" dirty="0" smtClean="0"/>
              <a:t>Voorontwerp</a:t>
            </a:r>
            <a:endParaRPr lang="nl-NL" sz="1400" b="1" dirty="0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426329" y="0"/>
            <a:ext cx="83851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Inleiding </a:t>
            </a:r>
            <a:r>
              <a:rPr lang="el-GR" sz="4200" dirty="0" smtClean="0"/>
              <a:t>Ι</a:t>
            </a:r>
            <a:r>
              <a:rPr lang="nl-BE" sz="4200" dirty="0" smtClean="0"/>
              <a:t> </a:t>
            </a:r>
            <a:r>
              <a:rPr lang="nl-BE" sz="3200" dirty="0" smtClean="0"/>
              <a:t>proces</a:t>
            </a:r>
            <a:r>
              <a:rPr lang="nl-BE" sz="4200" dirty="0" smtClean="0"/>
              <a:t>                        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31369" y="5206483"/>
            <a:ext cx="8496300" cy="73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nl-BE" sz="2400" dirty="0">
                <a:cs typeface="Arial" charset="0"/>
              </a:rPr>
              <a:t>t</a:t>
            </a:r>
            <a:r>
              <a:rPr lang="nl-BE" sz="2400" dirty="0" smtClean="0">
                <a:cs typeface="Arial" charset="0"/>
              </a:rPr>
              <a:t>iming werken: voorjaar 2022 – najaar 2023</a:t>
            </a:r>
            <a:endParaRPr lang="nl-BE" sz="2400" dirty="0">
              <a:cs typeface="Arial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104512" y="2024996"/>
            <a:ext cx="1743854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inspraakmoment</a:t>
            </a:r>
            <a:endParaRPr lang="nl-BE" sz="1500" dirty="0"/>
          </a:p>
        </p:txBody>
      </p:sp>
      <p:cxnSp>
        <p:nvCxnSpPr>
          <p:cNvPr id="4" name="Rechte verbindingslijn 3"/>
          <p:cNvCxnSpPr/>
          <p:nvPr/>
        </p:nvCxnSpPr>
        <p:spPr>
          <a:xfrm flipV="1">
            <a:off x="1967176" y="2348161"/>
            <a:ext cx="0" cy="1018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/>
          <p:cNvSpPr txBox="1"/>
          <p:nvPr/>
        </p:nvSpPr>
        <p:spPr>
          <a:xfrm>
            <a:off x="2760130" y="2538593"/>
            <a:ext cx="1743854" cy="3231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inspraakmoment</a:t>
            </a:r>
            <a:endParaRPr lang="nl-BE" sz="1500" dirty="0"/>
          </a:p>
        </p:txBody>
      </p:sp>
      <p:cxnSp>
        <p:nvCxnSpPr>
          <p:cNvPr id="20" name="Rechte verbindingslijn 19"/>
          <p:cNvCxnSpPr/>
          <p:nvPr/>
        </p:nvCxnSpPr>
        <p:spPr>
          <a:xfrm flipV="1">
            <a:off x="3377939" y="2861758"/>
            <a:ext cx="0" cy="604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/>
          <p:cNvSpPr txBox="1"/>
          <p:nvPr/>
        </p:nvSpPr>
        <p:spPr>
          <a:xfrm>
            <a:off x="4124855" y="2038666"/>
            <a:ext cx="127846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infomoment</a:t>
            </a:r>
            <a:endParaRPr lang="nl-BE" sz="1500" dirty="0"/>
          </a:p>
        </p:txBody>
      </p:sp>
      <p:cxnSp>
        <p:nvCxnSpPr>
          <p:cNvPr id="22" name="Rechte verbindingslijn 21"/>
          <p:cNvCxnSpPr>
            <a:endCxn id="21" idx="2"/>
          </p:cNvCxnSpPr>
          <p:nvPr/>
        </p:nvCxnSpPr>
        <p:spPr>
          <a:xfrm flipV="1">
            <a:off x="4764089" y="2361831"/>
            <a:ext cx="0" cy="1018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1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endParaRPr lang="nl-NL" sz="4000" b="1" dirty="0" smtClean="0">
              <a:solidFill>
                <a:srgbClr val="7094AA"/>
              </a:solidFill>
              <a:latin typeface="+mj-lt"/>
              <a:cs typeface="Arial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26329" y="0"/>
            <a:ext cx="83851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Inleiding </a:t>
            </a:r>
            <a:r>
              <a:rPr lang="el-GR" sz="4200" dirty="0" smtClean="0"/>
              <a:t>Ι</a:t>
            </a:r>
            <a:r>
              <a:rPr lang="nl-BE" sz="4200" dirty="0" smtClean="0"/>
              <a:t> </a:t>
            </a:r>
            <a:r>
              <a:rPr lang="nl-BE" sz="3200" dirty="0" smtClean="0"/>
              <a:t>voorgeschiedenis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0766" y="1280767"/>
            <a:ext cx="8496300" cy="40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60000"/>
              </a:lnSpc>
              <a:spcBef>
                <a:spcPct val="50000"/>
              </a:spcBef>
            </a:pPr>
            <a:endParaRPr lang="nl-BE" sz="2400" dirty="0" smtClean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Onderzoek door BAM </a:t>
            </a:r>
          </a:p>
          <a:p>
            <a:pPr marL="457200" lvl="1" indent="0" eaLnBrk="1" hangingPunct="1">
              <a:lnSpc>
                <a:spcPct val="60000"/>
              </a:lnSpc>
              <a:spcBef>
                <a:spcPct val="50000"/>
              </a:spcBef>
            </a:pPr>
            <a:r>
              <a:rPr lang="nl-BE" sz="2400" dirty="0" smtClean="0">
                <a:cs typeface="Arial" charset="0"/>
              </a:rPr>
              <a:t>→veilige fietspaden pasten niet in huidige situatie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Projectdefinitie: 2015</a:t>
            </a:r>
          </a:p>
          <a:p>
            <a:pPr marL="457200" lvl="1" indent="0" eaLnBrk="1" hangingPunct="1">
              <a:lnSpc>
                <a:spcPct val="60000"/>
              </a:lnSpc>
              <a:spcBef>
                <a:spcPct val="50000"/>
              </a:spcBef>
            </a:pPr>
            <a:r>
              <a:rPr lang="nl-BE" sz="2400" dirty="0" smtClean="0"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		bewonersparticipatie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Voorontwerp 1: 2018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Overdracht weg van lokaal niveau naar bovenlokaal niveau: 2019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Voorontwerp 2: 2021</a:t>
            </a:r>
            <a:endParaRPr lang="nl-BE" sz="2400" dirty="0">
              <a:cs typeface="Arial" charset="0"/>
            </a:endParaRPr>
          </a:p>
          <a:p>
            <a:pPr marL="1314450" lvl="3" indent="0" eaLnBrk="1" hangingPunct="1">
              <a:lnSpc>
                <a:spcPct val="60000"/>
              </a:lnSpc>
              <a:spcBef>
                <a:spcPct val="50000"/>
              </a:spcBef>
            </a:pPr>
            <a:r>
              <a:rPr lang="nl-BE" sz="2400" dirty="0" smtClean="0"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	bewonersparticipatie</a:t>
            </a:r>
            <a:endParaRPr lang="nl-BE" sz="2400" dirty="0">
              <a:solidFill>
                <a:schemeClr val="accent3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endParaRPr lang="nl-NL" sz="4000" b="1" dirty="0" smtClean="0">
              <a:solidFill>
                <a:srgbClr val="7094AA"/>
              </a:solidFill>
              <a:latin typeface="+mj-lt"/>
              <a:cs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0766" y="1171575"/>
            <a:ext cx="8496300" cy="473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aanpassingen tegenover projectdefinitie</a:t>
            </a:r>
          </a:p>
          <a:p>
            <a:pPr lvl="1"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200" dirty="0" smtClean="0">
                <a:cs typeface="Arial" charset="0"/>
              </a:rPr>
              <a:t>Links parkeren wordt rechts parkeren</a:t>
            </a:r>
          </a:p>
          <a:p>
            <a:pPr marL="457200" lvl="1" indent="0" eaLnBrk="1" hangingPunct="1"/>
            <a:r>
              <a:rPr lang="nl-BE" dirty="0" smtClean="0">
                <a:cs typeface="Arial" charset="0"/>
              </a:rPr>
              <a:t>	→ voet- en fietspaden langs de rijweg worden gebruikt als laad- en </a:t>
            </a:r>
          </a:p>
          <a:p>
            <a:pPr marL="457200" lvl="1" indent="0" eaLnBrk="1" hangingPunct="1"/>
            <a:r>
              <a:rPr lang="nl-BE" dirty="0">
                <a:cs typeface="Arial" charset="0"/>
              </a:rPr>
              <a:t> </a:t>
            </a:r>
            <a:r>
              <a:rPr lang="nl-BE" dirty="0" smtClean="0">
                <a:cs typeface="Arial" charset="0"/>
              </a:rPr>
              <a:t>           </a:t>
            </a:r>
            <a:r>
              <a:rPr lang="nl-BE" dirty="0" err="1" smtClean="0">
                <a:cs typeface="Arial" charset="0"/>
              </a:rPr>
              <a:t>loszone</a:t>
            </a:r>
            <a:endParaRPr lang="nl-BE" dirty="0">
              <a:cs typeface="Arial" charset="0"/>
            </a:endParaRP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2 </a:t>
            </a:r>
            <a:r>
              <a:rPr lang="nl-BE" sz="2000" dirty="0">
                <a:cs typeface="Arial" charset="0"/>
              </a:rPr>
              <a:t>perrons ter hoogte van de kerk </a:t>
            </a:r>
            <a:r>
              <a:rPr lang="nl-BE" sz="2000" dirty="0" smtClean="0">
                <a:cs typeface="Arial" charset="0"/>
              </a:rPr>
              <a:t>in plaats van 1 </a:t>
            </a:r>
            <a:endParaRPr lang="nl-BE" sz="2000" dirty="0" smtClean="0">
              <a:cs typeface="Arial" charset="0"/>
            </a:endParaRP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integraal </a:t>
            </a:r>
            <a:r>
              <a:rPr lang="nl-BE" sz="2000" dirty="0" smtClean="0">
                <a:cs typeface="Arial" charset="0"/>
              </a:rPr>
              <a:t>toegankelijke haltes van 60m</a:t>
            </a:r>
            <a:endParaRPr lang="nl-BE" sz="2400" dirty="0" smtClean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Veiligheid</a:t>
            </a:r>
          </a:p>
          <a:p>
            <a:pPr lvl="1"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evolutie </a:t>
            </a:r>
            <a:r>
              <a:rPr lang="nl-BE" sz="2000" dirty="0">
                <a:cs typeface="Arial" charset="0"/>
              </a:rPr>
              <a:t>fietsgebruik vraagt enkelrichtingsfietspaden van 2m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400" dirty="0" smtClean="0">
                <a:cs typeface="Arial" charset="0"/>
              </a:rPr>
              <a:t>Groen/water</a:t>
            </a:r>
            <a:endParaRPr lang="nl-BE" sz="2400" dirty="0">
              <a:cs typeface="Arial" charset="0"/>
            </a:endParaRPr>
          </a:p>
          <a:p>
            <a:pPr lvl="1"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v</a:t>
            </a:r>
            <a:r>
              <a:rPr lang="nl-BE" sz="2000" dirty="0" smtClean="0">
                <a:cs typeface="Arial" charset="0"/>
              </a:rPr>
              <a:t>erbeteren grond</a:t>
            </a:r>
          </a:p>
          <a:p>
            <a:pPr lvl="1"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waterinfiltratie </a:t>
            </a:r>
            <a:r>
              <a:rPr lang="nl-BE" sz="2000" dirty="0" smtClean="0">
                <a:cs typeface="Arial" charset="0"/>
              </a:rPr>
              <a:t>zoveel als mogelijk ter </a:t>
            </a:r>
            <a:r>
              <a:rPr lang="nl-BE" sz="2000" dirty="0" smtClean="0">
                <a:cs typeface="Arial" charset="0"/>
              </a:rPr>
              <a:t>plaatse</a:t>
            </a:r>
          </a:p>
          <a:p>
            <a:pPr lvl="1"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b</a:t>
            </a:r>
            <a:r>
              <a:rPr lang="nl-BE" sz="2000" dirty="0" smtClean="0">
                <a:cs typeface="Arial" charset="0"/>
              </a:rPr>
              <a:t>estaande bomen zoveel als mogelijk behouden</a:t>
            </a:r>
            <a:endParaRPr lang="nl-BE" sz="2000" dirty="0" smtClean="0">
              <a:cs typeface="Arial" charset="0"/>
            </a:endParaRPr>
          </a:p>
          <a:p>
            <a:pPr marL="0" indent="0" eaLnBrk="1" hangingPunct="1">
              <a:lnSpc>
                <a:spcPct val="60000"/>
              </a:lnSpc>
              <a:spcBef>
                <a:spcPct val="50000"/>
              </a:spcBef>
            </a:pPr>
            <a:endParaRPr lang="nl-BE" sz="2400" dirty="0" smtClean="0">
              <a:cs typeface="Arial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26329" y="0"/>
            <a:ext cx="83851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Inleiding </a:t>
            </a:r>
            <a:r>
              <a:rPr lang="el-GR" sz="4200" dirty="0" smtClean="0"/>
              <a:t>Ι</a:t>
            </a:r>
            <a:r>
              <a:rPr lang="nl-BE" sz="4200" dirty="0" smtClean="0"/>
              <a:t> </a:t>
            </a:r>
            <a:r>
              <a:rPr lang="nl-BE" sz="3200" dirty="0" smtClean="0"/>
              <a:t>voorgeschiedenis</a:t>
            </a:r>
          </a:p>
        </p:txBody>
      </p:sp>
    </p:spTree>
    <p:extLst>
      <p:ext uri="{BB962C8B-B14F-4D97-AF65-F5344CB8AC3E}">
        <p14:creationId xmlns:p14="http://schemas.microsoft.com/office/powerpoint/2010/main" val="7340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6329" y="998827"/>
            <a:ext cx="8496300" cy="59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zebrapaden op kruispunten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s</a:t>
            </a:r>
            <a:r>
              <a:rPr lang="nl-BE" sz="2000" dirty="0" smtClean="0">
                <a:cs typeface="Arial" charset="0"/>
              </a:rPr>
              <a:t>nelheidsregime 50km/h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Boekenberglei wordt voorrangsweg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enkelzijdige fietspaden aan beide kanten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l</a:t>
            </a:r>
            <a:r>
              <a:rPr lang="nl-BE" sz="2000" dirty="0" smtClean="0">
                <a:cs typeface="Arial" charset="0"/>
              </a:rPr>
              <a:t>angsparkeren in Boekenberglei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l</a:t>
            </a:r>
            <a:r>
              <a:rPr lang="nl-BE" sz="2000" dirty="0" smtClean="0">
                <a:cs typeface="Arial" charset="0"/>
              </a:rPr>
              <a:t>angs- en haaksparkeren in </a:t>
            </a:r>
            <a:r>
              <a:rPr lang="nl-BE" sz="2000" dirty="0" err="1" smtClean="0">
                <a:cs typeface="Arial" charset="0"/>
              </a:rPr>
              <a:t>Gitschotellei-Drakenhoflaan</a:t>
            </a:r>
            <a:endParaRPr lang="nl-BE" sz="2000" dirty="0" smtClean="0">
              <a:cs typeface="Arial" charset="0"/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rijrichting blijft behouden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de verkeerslichten aan het kruispunt met de </a:t>
            </a:r>
            <a:r>
              <a:rPr lang="nl-BE" sz="2000" dirty="0" err="1" smtClean="0">
                <a:cs typeface="Arial" charset="0"/>
              </a:rPr>
              <a:t>Drakenhoflaan</a:t>
            </a:r>
            <a:r>
              <a:rPr lang="nl-BE" sz="2000" dirty="0" smtClean="0">
                <a:cs typeface="Arial" charset="0"/>
              </a:rPr>
              <a:t> kunnen gesupprimeerd worden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de verkeerslichten aan het kruispunt met de Jozef </a:t>
            </a:r>
            <a:r>
              <a:rPr lang="nl-BE" sz="2000" dirty="0" err="1" smtClean="0">
                <a:cs typeface="Arial" charset="0"/>
              </a:rPr>
              <a:t>Verbovenlei</a:t>
            </a:r>
            <a:r>
              <a:rPr lang="nl-BE" sz="2000" dirty="0" smtClean="0">
                <a:cs typeface="Arial" charset="0"/>
              </a:rPr>
              <a:t> blijven behouden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 smtClean="0">
                <a:cs typeface="Arial" charset="0"/>
              </a:rPr>
              <a:t>er wordt een vrije trambedding voorzien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h</a:t>
            </a:r>
            <a:r>
              <a:rPr lang="nl-BE" sz="2000" dirty="0" smtClean="0">
                <a:cs typeface="Arial" charset="0"/>
              </a:rPr>
              <a:t>oofdroute brandweer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nl-BE" sz="2000" dirty="0">
                <a:cs typeface="Arial" charset="0"/>
              </a:rPr>
              <a:t>d</a:t>
            </a:r>
            <a:r>
              <a:rPr lang="nl-BE" sz="2000" dirty="0" smtClean="0">
                <a:cs typeface="Arial" charset="0"/>
              </a:rPr>
              <a:t>oorsteek Boekenberglei-Muggenberglei dicht maken voor gemotoriseerd verkeer</a:t>
            </a:r>
            <a:endParaRPr lang="nl-BE" sz="2000" dirty="0">
              <a:cs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nl-BE" sz="2400" dirty="0">
              <a:cs typeface="Arial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26329" y="0"/>
            <a:ext cx="83851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4200" dirty="0" smtClean="0"/>
              <a:t>Mobiliteitsvoorwaarden</a:t>
            </a:r>
          </a:p>
        </p:txBody>
      </p:sp>
    </p:spTree>
    <p:extLst>
      <p:ext uri="{BB962C8B-B14F-4D97-AF65-F5344CB8AC3E}">
        <p14:creationId xmlns:p14="http://schemas.microsoft.com/office/powerpoint/2010/main" val="32075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/O&amp;U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25527</TotalTime>
  <Words>768</Words>
  <Application>Microsoft Office PowerPoint</Application>
  <PresentationFormat>Diavoorstelling (4:3)</PresentationFormat>
  <Paragraphs>283</Paragraphs>
  <Slides>38</Slides>
  <Notes>5</Notes>
  <HiddenSlides>1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39" baseType="lpstr">
      <vt:lpstr>SW/O&amp;U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Digipolis Antwerpen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ob32325</dc:creator>
  <cp:lastModifiedBy>Katleen De Boe</cp:lastModifiedBy>
  <cp:revision>216</cp:revision>
  <dcterms:created xsi:type="dcterms:W3CDTF">2013-09-30T07:40:02Z</dcterms:created>
  <dcterms:modified xsi:type="dcterms:W3CDTF">2021-02-22T16:55:50Z</dcterms:modified>
</cp:coreProperties>
</file>