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06" r:id="rId3"/>
    <p:sldId id="309" r:id="rId4"/>
    <p:sldId id="308" r:id="rId5"/>
    <p:sldId id="307" r:id="rId6"/>
    <p:sldId id="257" r:id="rId7"/>
    <p:sldId id="302" r:id="rId8"/>
    <p:sldId id="310" r:id="rId9"/>
    <p:sldId id="303" r:id="rId10"/>
    <p:sldId id="304" r:id="rId11"/>
    <p:sldId id="311" r:id="rId12"/>
    <p:sldId id="300" r:id="rId13"/>
    <p:sldId id="305" r:id="rId1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73">
          <p15:clr>
            <a:srgbClr val="A4A3A4"/>
          </p15:clr>
        </p15:guide>
        <p15:guide id="3" pos="5488">
          <p15:clr>
            <a:srgbClr val="A4A3A4"/>
          </p15:clr>
        </p15:guide>
        <p15:guide id="4" pos="272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98" y="58"/>
      </p:cViewPr>
      <p:guideLst>
        <p:guide orient="horz" pos="1620"/>
        <p:guide orient="horz" pos="373"/>
        <p:guide pos="5488"/>
        <p:guide pos="272"/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33D07-EDE6-460A-8AF0-D5AA5B92B1F2}" type="datetimeFigureOut">
              <a:rPr lang="en-BE" smtClean="0"/>
              <a:t>09/29/2019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95821-CF7E-4529-947D-3C86ED0456B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01087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Sint Andriesplaats (aan drinkfontein)</a:t>
            </a:r>
            <a:r>
              <a:rPr lang="nl-BE" dirty="0"/>
              <a:t> </a:t>
            </a:r>
            <a:r>
              <a:rPr lang="nl-B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Sint Andriesplaats (aan rand basketplein)</a:t>
            </a:r>
            <a:r>
              <a:rPr lang="nl-BE" dirty="0"/>
              <a:t> </a:t>
            </a:r>
            <a:r>
              <a:rPr lang="nl-B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Lange Ridderstraat 77</a:t>
            </a:r>
            <a:r>
              <a:rPr lang="nl-BE" dirty="0"/>
              <a:t> </a:t>
            </a:r>
            <a:r>
              <a:rPr lang="nl-B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Rijke </a:t>
            </a:r>
            <a:r>
              <a:rPr lang="nl-B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Beukelaerstraat</a:t>
            </a:r>
            <a:r>
              <a:rPr lang="nl-B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</a:t>
            </a:r>
            <a:r>
              <a:rPr lang="nl-BE" dirty="0"/>
              <a:t> </a:t>
            </a:r>
            <a:r>
              <a:rPr lang="nl-B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Bogaardenstraat (binnentuin Gulden Lelie)</a:t>
            </a:r>
            <a:r>
              <a:rPr lang="nl-BE" dirty="0"/>
              <a:t> </a:t>
            </a:r>
            <a:r>
              <a:rPr lang="nl-B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Bogaardenplein</a:t>
            </a:r>
            <a:r>
              <a:rPr lang="nl-BE" dirty="0"/>
              <a:t> </a:t>
            </a:r>
            <a:r>
              <a:rPr lang="nl-B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Plein met de Neus</a:t>
            </a:r>
            <a:r>
              <a:rPr lang="nl-BE" dirty="0"/>
              <a:t> </a:t>
            </a:r>
            <a:r>
              <a:rPr lang="nl-B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Bergskes</a:t>
            </a:r>
            <a:r>
              <a:rPr lang="nl-B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Willem Lepelstraat 13</a:t>
            </a:r>
            <a:r>
              <a:rPr lang="nl-BE" dirty="0"/>
              <a:t> </a:t>
            </a:r>
            <a:r>
              <a:rPr lang="nl-B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Bergskes</a:t>
            </a:r>
            <a:r>
              <a:rPr lang="nl-B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Brugje (op gras meten)</a:t>
            </a:r>
            <a:r>
              <a:rPr lang="nl-BE" dirty="0"/>
              <a:t> </a:t>
            </a:r>
            <a:r>
              <a:rPr lang="nl-B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Willem Lepelstraat 5</a:t>
            </a:r>
            <a:r>
              <a:rPr lang="nl-BE" dirty="0"/>
              <a:t> </a:t>
            </a:r>
            <a:r>
              <a:rPr lang="nl-B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Scheldestraat  29 (overkant)</a:t>
            </a:r>
            <a:r>
              <a:rPr lang="nl-BE" dirty="0"/>
              <a:t> </a:t>
            </a:r>
            <a:r>
              <a:rPr lang="nl-B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Parking midden (ter hoogte </a:t>
            </a:r>
            <a:r>
              <a:rPr lang="nl-B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Zuiderpetshuis</a:t>
            </a:r>
            <a:r>
              <a:rPr lang="nl-B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nl-BE" dirty="0"/>
              <a:t> </a:t>
            </a:r>
            <a:r>
              <a:rPr lang="nl-B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Scheldestraat 12</a:t>
            </a:r>
            <a:r>
              <a:rPr lang="nl-BE" dirty="0"/>
              <a:t> </a:t>
            </a:r>
            <a:r>
              <a:rPr lang="nl-B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Scheldekaai (ter hoogte Scheldestraat rechts aan hekken)</a:t>
            </a:r>
            <a:r>
              <a:rPr lang="nl-BE" dirty="0"/>
              <a:t> </a:t>
            </a:r>
            <a:r>
              <a:rPr lang="nl-B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Riemstraat 22</a:t>
            </a:r>
            <a:r>
              <a:rPr lang="nl-BE" dirty="0"/>
              <a:t> </a:t>
            </a:r>
            <a:r>
              <a:rPr lang="nl-B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Riemstraat 39</a:t>
            </a:r>
            <a:r>
              <a:rPr lang="nl-BE" dirty="0"/>
              <a:t> </a:t>
            </a:r>
            <a:r>
              <a:rPr lang="nl-B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Kloosterstraat</a:t>
            </a:r>
            <a:r>
              <a:rPr lang="nl-BE" dirty="0"/>
              <a:t> 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95821-CF7E-4529-947D-3C86ED0456BC}" type="slidenum">
              <a:rPr lang="en-BE" smtClean="0"/>
              <a:t>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9365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Blauw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81328"/>
            <a:ext cx="1691680" cy="4766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431472" y="3522954"/>
            <a:ext cx="4140529" cy="1902398"/>
          </a:xfrm>
          <a:solidFill>
            <a:schemeClr val="accent1"/>
          </a:solidFill>
        </p:spPr>
        <p:txBody>
          <a:bodyPr wrap="square" lIns="180000" tIns="216000" rIns="180000" bIns="144000">
            <a:spAutoFit/>
          </a:bodyPr>
          <a:lstStyle>
            <a:lvl1pPr algn="l">
              <a:lnSpc>
                <a:spcPts val="4000"/>
              </a:lnSpc>
              <a:defRPr sz="4000" kern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431801" y="5455457"/>
            <a:ext cx="3780483" cy="330072"/>
          </a:xfrm>
          <a:solidFill>
            <a:schemeClr val="bg1"/>
          </a:solidFill>
        </p:spPr>
        <p:txBody>
          <a:bodyPr wrap="square" lIns="180000" tIns="72000" rIns="180000" bIns="7200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pic>
        <p:nvPicPr>
          <p:cNvPr id="7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"/>
            <a:ext cx="1331586" cy="4993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ijdelijke aanduiding voor afbeelding 14"/>
          <p:cNvSpPr>
            <a:spLocks noGrp="1"/>
          </p:cNvSpPr>
          <p:nvPr userDrawn="1">
            <p:ph type="pic" sz="quarter" idx="14"/>
          </p:nvPr>
        </p:nvSpPr>
        <p:spPr>
          <a:xfrm>
            <a:off x="1331589" y="2"/>
            <a:ext cx="504108" cy="503810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>
          <a:xfrm>
            <a:off x="98102" y="6453336"/>
            <a:ext cx="873439" cy="237515"/>
          </a:xfrm>
        </p:spPr>
        <p:txBody>
          <a:bodyPr/>
          <a:lstStyle/>
          <a:p>
            <a:fld id="{13BE1F17-E642-4A69-96DC-7261FB63DFC3}" type="datetime1">
              <a:rPr lang="nl-BE" smtClean="0"/>
              <a:t>29/09/2019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>
          <a:xfrm>
            <a:off x="107504" y="6630875"/>
            <a:ext cx="2208817" cy="23751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6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81328"/>
            <a:ext cx="1691680" cy="476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31471" y="1340769"/>
            <a:ext cx="8280729" cy="4728570"/>
          </a:xfrm>
          <a:solidFill>
            <a:schemeClr val="bg1"/>
          </a:solidFill>
        </p:spPr>
        <p:txBody>
          <a:bodyPr>
            <a:noAutofit/>
          </a:bodyPr>
          <a:lstStyle>
            <a:lvl1pPr marL="182563" indent="-182563">
              <a:buFont typeface="Wingdings" panose="05000000000000000000" pitchFamily="2" charset="2"/>
              <a:buChar char="§"/>
              <a:defRPr sz="1800"/>
            </a:lvl1pPr>
            <a:lvl2pPr marL="87313" indent="-87313">
              <a:buFont typeface="Wingdings" panose="05000000000000000000" pitchFamily="2" charset="2"/>
              <a:buChar char="§"/>
              <a:defRPr sz="1600"/>
            </a:lvl2pPr>
            <a:lvl3pPr marL="269875" indent="-182563">
              <a:buFont typeface="Wingdings" panose="05000000000000000000" pitchFamily="2" charset="2"/>
              <a:buChar char="§"/>
              <a:defRPr sz="1400"/>
            </a:lvl3pPr>
            <a:lvl4pPr marL="357188" indent="-179388">
              <a:buFont typeface="Wingdings" panose="05000000000000000000" pitchFamily="2" charset="2"/>
              <a:buChar char="§"/>
              <a:defRPr sz="1200"/>
            </a:lvl4pPr>
            <a:lvl5pPr marL="444500" indent="-174625">
              <a:buFont typeface="Wingdings" panose="05000000000000000000" pitchFamily="2" charset="2"/>
              <a:buChar char="§"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1" y="764704"/>
            <a:ext cx="8280729" cy="364243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98102" y="6453336"/>
            <a:ext cx="873439" cy="237515"/>
          </a:xfrm>
        </p:spPr>
        <p:txBody>
          <a:bodyPr/>
          <a:lstStyle/>
          <a:p>
            <a:fld id="{D2042BD0-40C8-444E-9920-E5A513A4247F}" type="datetime1">
              <a:rPr lang="nl-BE" smtClean="0"/>
              <a:t>29/09/2019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107504" y="6630875"/>
            <a:ext cx="2208817" cy="23751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333"/>
            <a:ext cx="504110" cy="499879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6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35696" y="-1979"/>
            <a:ext cx="1728192" cy="501253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pic>
        <p:nvPicPr>
          <p:cNvPr id="17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96873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unicatief Oranj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381328"/>
            <a:ext cx="1691680" cy="476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913329"/>
            <a:ext cx="2700016" cy="504479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90000" rIns="108000" bIns="54000"/>
          <a:lstStyle>
            <a:lvl1pPr algn="l">
              <a:lnSpc>
                <a:spcPts val="1400"/>
              </a:lnSpc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1800" y="3382196"/>
            <a:ext cx="3780154" cy="1238013"/>
          </a:xfrm>
          <a:solidFill>
            <a:schemeClr val="bg1"/>
          </a:solidFill>
        </p:spPr>
        <p:txBody>
          <a:bodyPr lIns="108000" rIns="108000"/>
          <a:lstStyle>
            <a:lvl1pPr>
              <a:defRPr sz="1800"/>
            </a:lvl1pPr>
            <a:lvl2pPr marL="87313" indent="-87313">
              <a:buFont typeface="Wingdings" panose="05000000000000000000" pitchFamily="2" charset="2"/>
              <a:buChar char="§"/>
              <a:defRPr sz="1600"/>
            </a:lvl2pPr>
            <a:lvl3pPr marL="177800" indent="-90488">
              <a:buFont typeface="Wingdings" panose="05000000000000000000" pitchFamily="2" charset="2"/>
              <a:buChar char="§"/>
              <a:defRPr sz="1400"/>
            </a:lvl3pPr>
            <a:lvl4pPr marL="269875" indent="-92075">
              <a:buFont typeface="Wingdings" panose="05000000000000000000" pitchFamily="2" charset="2"/>
              <a:buChar char="§"/>
              <a:defRPr sz="1200"/>
            </a:lvl4pPr>
            <a:lvl5pPr marL="360363" indent="-90488">
              <a:buFont typeface="Wingdings" panose="05000000000000000000" pitchFamily="2" charset="2"/>
              <a:buChar char="§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>
          <a:xfrm>
            <a:off x="98102" y="6453336"/>
            <a:ext cx="873439" cy="237515"/>
          </a:xfrm>
        </p:spPr>
        <p:txBody>
          <a:bodyPr/>
          <a:lstStyle/>
          <a:p>
            <a:fld id="{4EE31181-A342-4CC0-B19F-F42A71CAE207}" type="datetime1">
              <a:rPr lang="nl-BE" smtClean="0"/>
              <a:t>29/09/2019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>
          <a:xfrm>
            <a:off x="107504" y="6630875"/>
            <a:ext cx="2208817" cy="23751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333"/>
            <a:ext cx="504110" cy="499879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5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35696" y="-1979"/>
            <a:ext cx="1728192" cy="501253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pic>
        <p:nvPicPr>
          <p:cNvPr id="16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33350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381328"/>
            <a:ext cx="1691680" cy="476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1" y="1988840"/>
            <a:ext cx="3491543" cy="2880000"/>
          </a:xfrm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nl-BE" dirty="0"/>
              <a:t>Click icon to </a:t>
            </a:r>
            <a:r>
              <a:rPr lang="nl-BE" dirty="0" err="1"/>
              <a:t>insert</a:t>
            </a:r>
            <a:r>
              <a:rPr lang="nl-BE" dirty="0"/>
              <a:t> picture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3490914" y="3019340"/>
            <a:ext cx="5653087" cy="422405"/>
          </a:xfrm>
        </p:spPr>
        <p:txBody>
          <a:bodyPr anchor="ctr"/>
          <a:lstStyle>
            <a:lvl1pPr marL="342900" indent="-342900"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8"/>
          </p:nvPr>
        </p:nvSpPr>
        <p:spPr>
          <a:xfrm>
            <a:off x="98102" y="6453336"/>
            <a:ext cx="873439" cy="237515"/>
          </a:xfrm>
        </p:spPr>
        <p:txBody>
          <a:bodyPr/>
          <a:lstStyle/>
          <a:p>
            <a:fld id="{E15DBEDD-B665-4EB1-A4A9-7B63974E7CBE}" type="datetime1">
              <a:rPr lang="nl-BE" smtClean="0"/>
              <a:t>29/09/2019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9"/>
          </p:nvPr>
        </p:nvSpPr>
        <p:spPr>
          <a:xfrm>
            <a:off x="107504" y="6630875"/>
            <a:ext cx="2208817" cy="23751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333"/>
            <a:ext cx="504110" cy="499879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8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35696" y="-1979"/>
            <a:ext cx="1728192" cy="501253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pic>
        <p:nvPicPr>
          <p:cNvPr id="1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13466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381328"/>
            <a:ext cx="1691680" cy="476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211954" y="3284984"/>
            <a:ext cx="4140529" cy="1358559"/>
          </a:xfr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8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844824"/>
            <a:ext cx="4211638" cy="2808312"/>
          </a:xfrm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nl-BE" dirty="0"/>
              <a:t>Click icon to </a:t>
            </a:r>
            <a:r>
              <a:rPr lang="nl-BE" dirty="0" err="1"/>
              <a:t>insert</a:t>
            </a:r>
            <a:r>
              <a:rPr lang="nl-BE" dirty="0"/>
              <a:t>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7"/>
          </p:nvPr>
        </p:nvSpPr>
        <p:spPr>
          <a:xfrm>
            <a:off x="98102" y="6453336"/>
            <a:ext cx="873439" cy="237515"/>
          </a:xfrm>
        </p:spPr>
        <p:txBody>
          <a:bodyPr/>
          <a:lstStyle/>
          <a:p>
            <a:fld id="{D5917BB6-AC71-4C92-A97C-F290CFDB4742}" type="datetime1">
              <a:rPr lang="nl-BE" smtClean="0"/>
              <a:t>29/09/2019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>
          <a:xfrm>
            <a:off x="107504" y="6630875"/>
            <a:ext cx="2208817" cy="23751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1954" y="1851657"/>
            <a:ext cx="4500246" cy="1433327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anchor="t"/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pic>
        <p:nvPicPr>
          <p:cNvPr id="16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29522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381328"/>
            <a:ext cx="1691680" cy="476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31471" y="1262863"/>
            <a:ext cx="3960506" cy="480647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800"/>
            </a:lvl1pPr>
            <a:lvl2pPr marL="87313" indent="-87313">
              <a:buFont typeface="Wingdings" panose="05000000000000000000" pitchFamily="2" charset="2"/>
              <a:buChar char="§"/>
              <a:defRPr sz="1600"/>
            </a:lvl2pPr>
            <a:lvl3pPr marL="177800" indent="-90488">
              <a:buFont typeface="Wingdings" panose="05000000000000000000" pitchFamily="2" charset="2"/>
              <a:buChar char="§"/>
              <a:defRPr sz="1400"/>
            </a:lvl3pPr>
            <a:lvl4pPr marL="269875" indent="-92075">
              <a:buFont typeface="Wingdings" panose="05000000000000000000" pitchFamily="2" charset="2"/>
              <a:buChar char="§"/>
              <a:defRPr sz="1200"/>
            </a:lvl4pPr>
            <a:lvl5pPr marL="360363" indent="-90488">
              <a:buFont typeface="Wingdings" panose="05000000000000000000" pitchFamily="2" charset="2"/>
              <a:buChar char="§"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57511" y="1268760"/>
            <a:ext cx="3954689" cy="4800578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 marL="87313" indent="-87313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77800" indent="-90488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269875" indent="-92075"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 marL="360363" indent="-90488"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0" y="764704"/>
            <a:ext cx="8280400" cy="364243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98102" y="6453336"/>
            <a:ext cx="873439" cy="237515"/>
          </a:xfrm>
        </p:spPr>
        <p:txBody>
          <a:bodyPr/>
          <a:lstStyle/>
          <a:p>
            <a:fld id="{F61F5935-DD69-434B-A4F3-BEBE816A2F6B}" type="datetime1">
              <a:rPr lang="nl-BE" smtClean="0"/>
              <a:t>29/09/2019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>
          <a:xfrm>
            <a:off x="107504" y="6630875"/>
            <a:ext cx="2208817" cy="23751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333"/>
            <a:ext cx="504110" cy="499879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7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35696" y="-1979"/>
            <a:ext cx="1728192" cy="501253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pic>
        <p:nvPicPr>
          <p:cNvPr id="18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03176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381328"/>
            <a:ext cx="1691680" cy="476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31800" y="764704"/>
            <a:ext cx="8280400" cy="364243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8102" y="6453336"/>
            <a:ext cx="873439" cy="237515"/>
          </a:xfrm>
        </p:spPr>
        <p:txBody>
          <a:bodyPr/>
          <a:lstStyle/>
          <a:p>
            <a:fld id="{B56BE5A0-7120-4EB8-B426-E040380AFBD0}" type="datetime1">
              <a:rPr lang="nl-BE" smtClean="0"/>
              <a:t>29/09/2019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7504" y="6630875"/>
            <a:ext cx="2208817" cy="23751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65104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81328"/>
            <a:ext cx="1691680" cy="476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8102" y="6453336"/>
            <a:ext cx="873439" cy="237515"/>
          </a:xfrm>
        </p:spPr>
        <p:txBody>
          <a:bodyPr/>
          <a:lstStyle/>
          <a:p>
            <a:fld id="{6B793D6A-D5B3-4559-8AA5-590F4156C456}" type="datetime1">
              <a:rPr lang="nl-BE" smtClean="0"/>
              <a:t>29/09/2019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7504" y="6630875"/>
            <a:ext cx="2208817" cy="23751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3080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Groen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81328"/>
            <a:ext cx="1691680" cy="4766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431472" y="3522954"/>
            <a:ext cx="4140529" cy="1902398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lIns="180000" tIns="216000" rIns="180000" bIns="144000">
            <a:spAutoFit/>
          </a:bodyPr>
          <a:lstStyle>
            <a:lvl1pPr algn="l">
              <a:lnSpc>
                <a:spcPts val="4000"/>
              </a:lnSpc>
              <a:defRPr sz="4000" kern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431801" y="5455457"/>
            <a:ext cx="3780483" cy="330072"/>
          </a:xfrm>
          <a:solidFill>
            <a:schemeClr val="bg1"/>
          </a:solidFill>
        </p:spPr>
        <p:txBody>
          <a:bodyPr wrap="square" lIns="180000" tIns="72000" rIns="180000" bIns="7200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sp>
        <p:nvSpPr>
          <p:cNvPr id="15" name="Tijdelijke aanduiding voor afbeelding 14"/>
          <p:cNvSpPr>
            <a:spLocks noGrp="1"/>
          </p:cNvSpPr>
          <p:nvPr userDrawn="1">
            <p:ph type="pic" sz="quarter" idx="14"/>
          </p:nvPr>
        </p:nvSpPr>
        <p:spPr>
          <a:xfrm>
            <a:off x="1331589" y="2"/>
            <a:ext cx="504108" cy="503810"/>
          </a:xfrm>
          <a:noFill/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>
          <a:xfrm>
            <a:off x="98102" y="6453336"/>
            <a:ext cx="873439" cy="237515"/>
          </a:xfrm>
        </p:spPr>
        <p:txBody>
          <a:bodyPr/>
          <a:lstStyle/>
          <a:p>
            <a:fld id="{13BE1F17-E642-4A69-96DC-7261FB63DFC3}" type="datetime1">
              <a:rPr lang="nl-BE" smtClean="0"/>
              <a:t>29/09/2019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>
          <a:xfrm>
            <a:off x="107504" y="6630875"/>
            <a:ext cx="2208817" cy="23751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87704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81328"/>
            <a:ext cx="1691680" cy="4766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31471" y="1268761"/>
            <a:ext cx="8280729" cy="4800578"/>
          </a:xfrm>
          <a:solidFill>
            <a:schemeClr val="bg1"/>
          </a:solidFill>
        </p:spPr>
        <p:txBody>
          <a:bodyPr>
            <a:noAutofit/>
          </a:bodyPr>
          <a:lstStyle>
            <a:lvl1pPr marL="182563" indent="-182563">
              <a:buFont typeface="Wingdings" panose="05000000000000000000" pitchFamily="2" charset="2"/>
              <a:buChar char="§"/>
              <a:defRPr sz="1800"/>
            </a:lvl1pPr>
            <a:lvl2pPr marL="87313" indent="-87313">
              <a:buFont typeface="Wingdings" panose="05000000000000000000" pitchFamily="2" charset="2"/>
              <a:buChar char="§"/>
              <a:defRPr sz="1600"/>
            </a:lvl2pPr>
            <a:lvl3pPr marL="269875" indent="-182563">
              <a:buFont typeface="Wingdings" panose="05000000000000000000" pitchFamily="2" charset="2"/>
              <a:buChar char="§"/>
              <a:defRPr sz="1400"/>
            </a:lvl3pPr>
            <a:lvl4pPr marL="357188" indent="-179388">
              <a:buFont typeface="Wingdings" panose="05000000000000000000" pitchFamily="2" charset="2"/>
              <a:buChar char="§"/>
              <a:defRPr sz="1200"/>
            </a:lvl4pPr>
            <a:lvl5pPr marL="444500" indent="-174625">
              <a:buFont typeface="Wingdings" panose="05000000000000000000" pitchFamily="2" charset="2"/>
              <a:buChar char="§"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1" y="764704"/>
            <a:ext cx="8280729" cy="364243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98102" y="6453336"/>
            <a:ext cx="873439" cy="237515"/>
          </a:xfrm>
        </p:spPr>
        <p:txBody>
          <a:bodyPr/>
          <a:lstStyle/>
          <a:p>
            <a:fld id="{D2042BD0-40C8-444E-9920-E5A513A4247F}" type="datetime1">
              <a:rPr lang="nl-BE" smtClean="0"/>
              <a:t>29/09/2019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107504" y="6630875"/>
            <a:ext cx="2208817" cy="23751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333"/>
            <a:ext cx="504110" cy="499879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6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35696" y="-1979"/>
            <a:ext cx="1728192" cy="501253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pic>
        <p:nvPicPr>
          <p:cNvPr id="17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9395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unicatief Groe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381328"/>
            <a:ext cx="1691680" cy="4766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913329"/>
            <a:ext cx="2700016" cy="504479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90000" rIns="108000" bIns="54000"/>
          <a:lstStyle>
            <a:lvl1pPr algn="l">
              <a:lnSpc>
                <a:spcPts val="1400"/>
              </a:lnSpc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1800" y="3382196"/>
            <a:ext cx="3780154" cy="1238013"/>
          </a:xfrm>
          <a:solidFill>
            <a:schemeClr val="bg1"/>
          </a:solidFill>
        </p:spPr>
        <p:txBody>
          <a:bodyPr lIns="108000" rIns="108000"/>
          <a:lstStyle>
            <a:lvl1pPr>
              <a:defRPr sz="1800"/>
            </a:lvl1pPr>
            <a:lvl2pPr marL="87313" indent="-87313">
              <a:buFont typeface="Wingdings" panose="05000000000000000000" pitchFamily="2" charset="2"/>
              <a:buChar char="§"/>
              <a:defRPr sz="1600"/>
            </a:lvl2pPr>
            <a:lvl3pPr marL="177800" indent="-90488">
              <a:buFont typeface="Wingdings" panose="05000000000000000000" pitchFamily="2" charset="2"/>
              <a:buChar char="§"/>
              <a:defRPr sz="1400"/>
            </a:lvl3pPr>
            <a:lvl4pPr marL="269875" indent="-92075">
              <a:buFont typeface="Wingdings" panose="05000000000000000000" pitchFamily="2" charset="2"/>
              <a:buChar char="§"/>
              <a:defRPr sz="1200"/>
            </a:lvl4pPr>
            <a:lvl5pPr marL="360363" indent="-90488">
              <a:buFont typeface="Wingdings" panose="05000000000000000000" pitchFamily="2" charset="2"/>
              <a:buChar char="§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>
          <a:xfrm>
            <a:off x="98102" y="6453336"/>
            <a:ext cx="873439" cy="237515"/>
          </a:xfrm>
        </p:spPr>
        <p:txBody>
          <a:bodyPr/>
          <a:lstStyle/>
          <a:p>
            <a:fld id="{4EE31181-A342-4CC0-B19F-F42A71CAE207}" type="datetime1">
              <a:rPr lang="nl-BE" smtClean="0"/>
              <a:t>29/09/2019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>
          <a:xfrm>
            <a:off x="107504" y="6630875"/>
            <a:ext cx="2208817" cy="23751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333"/>
            <a:ext cx="504110" cy="499879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5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35696" y="-1979"/>
            <a:ext cx="1728192" cy="501253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pic>
        <p:nvPicPr>
          <p:cNvPr id="16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8489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81328"/>
            <a:ext cx="1691680" cy="4766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31471" y="1268761"/>
            <a:ext cx="8280729" cy="4800578"/>
          </a:xfrm>
          <a:solidFill>
            <a:schemeClr val="bg1"/>
          </a:solidFill>
        </p:spPr>
        <p:txBody>
          <a:bodyPr>
            <a:noAutofit/>
          </a:bodyPr>
          <a:lstStyle>
            <a:lvl1pPr marL="182563" indent="-182563">
              <a:buFont typeface="Wingdings" panose="05000000000000000000" pitchFamily="2" charset="2"/>
              <a:buChar char="§"/>
              <a:defRPr sz="1800"/>
            </a:lvl1pPr>
            <a:lvl2pPr marL="87313" indent="-87313">
              <a:buFont typeface="Wingdings" panose="05000000000000000000" pitchFamily="2" charset="2"/>
              <a:buChar char="§"/>
              <a:defRPr sz="1600"/>
            </a:lvl2pPr>
            <a:lvl3pPr marL="269875" indent="-182563">
              <a:buFont typeface="Wingdings" panose="05000000000000000000" pitchFamily="2" charset="2"/>
              <a:buChar char="§"/>
              <a:defRPr sz="1400"/>
            </a:lvl3pPr>
            <a:lvl4pPr marL="357188" indent="-179388">
              <a:buFont typeface="Wingdings" panose="05000000000000000000" pitchFamily="2" charset="2"/>
              <a:buChar char="§"/>
              <a:defRPr sz="1200"/>
            </a:lvl4pPr>
            <a:lvl5pPr marL="441325" indent="-171450">
              <a:buFont typeface="Wingdings" panose="05000000000000000000" pitchFamily="2" charset="2"/>
              <a:buChar char="§"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1" y="764704"/>
            <a:ext cx="8280729" cy="364243"/>
          </a:xfrm>
          <a:solidFill>
            <a:schemeClr val="accent1"/>
          </a:solidFill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98102" y="6453336"/>
            <a:ext cx="873439" cy="237515"/>
          </a:xfrm>
        </p:spPr>
        <p:txBody>
          <a:bodyPr/>
          <a:lstStyle/>
          <a:p>
            <a:fld id="{D2042BD0-40C8-444E-9920-E5A513A4247F}" type="datetime1">
              <a:rPr lang="nl-BE" smtClean="0"/>
              <a:t>29/09/2019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107504" y="6630875"/>
            <a:ext cx="2208817" cy="23751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333"/>
            <a:ext cx="504110" cy="499879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6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35696" y="-1979"/>
            <a:ext cx="1728192" cy="501253"/>
          </a:xfrm>
          <a:solidFill>
            <a:schemeClr val="accent1"/>
          </a:solidFill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pic>
        <p:nvPicPr>
          <p:cNvPr id="17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81886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381328"/>
            <a:ext cx="1691680" cy="4766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1" y="1988840"/>
            <a:ext cx="3491543" cy="2880000"/>
          </a:xfrm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nl-BE" dirty="0"/>
              <a:t>Click icon to </a:t>
            </a:r>
            <a:r>
              <a:rPr lang="nl-BE" dirty="0" err="1"/>
              <a:t>insert</a:t>
            </a:r>
            <a:r>
              <a:rPr lang="nl-BE" dirty="0"/>
              <a:t> picture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3490914" y="3019340"/>
            <a:ext cx="5653087" cy="422405"/>
          </a:xfrm>
        </p:spPr>
        <p:txBody>
          <a:bodyPr anchor="ctr"/>
          <a:lstStyle>
            <a:lvl1pPr marL="342900" indent="-342900"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8"/>
          </p:nvPr>
        </p:nvSpPr>
        <p:spPr>
          <a:xfrm>
            <a:off x="98102" y="6453336"/>
            <a:ext cx="873439" cy="237515"/>
          </a:xfrm>
        </p:spPr>
        <p:txBody>
          <a:bodyPr/>
          <a:lstStyle/>
          <a:p>
            <a:fld id="{E15DBEDD-B665-4EB1-A4A9-7B63974E7CBE}" type="datetime1">
              <a:rPr lang="nl-BE" smtClean="0"/>
              <a:t>29/09/2019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9"/>
          </p:nvPr>
        </p:nvSpPr>
        <p:spPr>
          <a:xfrm>
            <a:off x="107504" y="6630875"/>
            <a:ext cx="2208817" cy="23751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333"/>
            <a:ext cx="504110" cy="499879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8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35696" y="-1979"/>
            <a:ext cx="1728192" cy="501253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pic>
        <p:nvPicPr>
          <p:cNvPr id="1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52200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381328"/>
            <a:ext cx="1691680" cy="4766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211954" y="3284984"/>
            <a:ext cx="4140529" cy="1358559"/>
          </a:xfr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8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844824"/>
            <a:ext cx="4211638" cy="2808312"/>
          </a:xfrm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nl-BE" dirty="0"/>
              <a:t>Click icon to </a:t>
            </a:r>
            <a:r>
              <a:rPr lang="nl-BE" dirty="0" err="1"/>
              <a:t>insert</a:t>
            </a:r>
            <a:r>
              <a:rPr lang="nl-BE" dirty="0"/>
              <a:t>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7"/>
          </p:nvPr>
        </p:nvSpPr>
        <p:spPr>
          <a:xfrm>
            <a:off x="98102" y="6453336"/>
            <a:ext cx="873439" cy="237515"/>
          </a:xfrm>
        </p:spPr>
        <p:txBody>
          <a:bodyPr/>
          <a:lstStyle/>
          <a:p>
            <a:fld id="{D5917BB6-AC71-4C92-A97C-F290CFDB4742}" type="datetime1">
              <a:rPr lang="nl-BE" smtClean="0"/>
              <a:t>29/09/2019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>
          <a:xfrm>
            <a:off x="107504" y="6630875"/>
            <a:ext cx="2208817" cy="23751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1954" y="1851657"/>
            <a:ext cx="4500246" cy="1433327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t"/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pic>
        <p:nvPicPr>
          <p:cNvPr id="16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11199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381328"/>
            <a:ext cx="1691680" cy="4766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31471" y="1262863"/>
            <a:ext cx="3960506" cy="480647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800"/>
            </a:lvl1pPr>
            <a:lvl2pPr marL="87313" indent="-87313">
              <a:buFont typeface="Wingdings" panose="05000000000000000000" pitchFamily="2" charset="2"/>
              <a:buChar char="§"/>
              <a:defRPr sz="1600"/>
            </a:lvl2pPr>
            <a:lvl3pPr marL="177800" indent="-90488">
              <a:buFont typeface="Wingdings" panose="05000000000000000000" pitchFamily="2" charset="2"/>
              <a:buChar char="§"/>
              <a:defRPr sz="1400"/>
            </a:lvl3pPr>
            <a:lvl4pPr marL="269875" indent="-92075">
              <a:buFont typeface="Wingdings" panose="05000000000000000000" pitchFamily="2" charset="2"/>
              <a:buChar char="§"/>
              <a:defRPr sz="1200"/>
            </a:lvl4pPr>
            <a:lvl5pPr marL="360363" indent="-90488">
              <a:buFont typeface="Wingdings" panose="05000000000000000000" pitchFamily="2" charset="2"/>
              <a:buChar char="§"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57511" y="1268760"/>
            <a:ext cx="3954689" cy="4800578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 marL="87313" indent="-87313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77800" indent="-90488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269875" indent="-92075"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 marL="360363" indent="-90488"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0" y="764704"/>
            <a:ext cx="8280400" cy="364243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98102" y="6453336"/>
            <a:ext cx="873439" cy="237515"/>
          </a:xfrm>
        </p:spPr>
        <p:txBody>
          <a:bodyPr/>
          <a:lstStyle/>
          <a:p>
            <a:fld id="{F61F5935-DD69-434B-A4F3-BEBE816A2F6B}" type="datetime1">
              <a:rPr lang="nl-BE" smtClean="0"/>
              <a:t>29/09/2019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>
          <a:xfrm>
            <a:off x="107504" y="6630875"/>
            <a:ext cx="2208817" cy="23751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333"/>
            <a:ext cx="504110" cy="499879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7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35696" y="-1979"/>
            <a:ext cx="1728192" cy="501253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pic>
        <p:nvPicPr>
          <p:cNvPr id="18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1283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381328"/>
            <a:ext cx="1691680" cy="4766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31800" y="764704"/>
            <a:ext cx="8280400" cy="364243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8102" y="6453336"/>
            <a:ext cx="873439" cy="237515"/>
          </a:xfrm>
        </p:spPr>
        <p:txBody>
          <a:bodyPr/>
          <a:lstStyle/>
          <a:p>
            <a:fld id="{B56BE5A0-7120-4EB8-B426-E040380AFBD0}" type="datetime1">
              <a:rPr lang="nl-BE" smtClean="0"/>
              <a:t>29/09/2019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7504" y="6630875"/>
            <a:ext cx="2208817" cy="23751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47279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81328"/>
            <a:ext cx="1691680" cy="4766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8102" y="6453336"/>
            <a:ext cx="873439" cy="237515"/>
          </a:xfrm>
        </p:spPr>
        <p:txBody>
          <a:bodyPr/>
          <a:lstStyle/>
          <a:p>
            <a:fld id="{6B793D6A-D5B3-4559-8AA5-590F4156C456}" type="datetime1">
              <a:rPr lang="nl-BE" smtClean="0"/>
              <a:t>29/09/2019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7504" y="6630875"/>
            <a:ext cx="2208817" cy="23751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84567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unicatief Blauw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381328"/>
            <a:ext cx="1691680" cy="4766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913329"/>
            <a:ext cx="2700016" cy="504479"/>
          </a:xfrm>
          <a:solidFill>
            <a:schemeClr val="accent1"/>
          </a:solidFill>
        </p:spPr>
        <p:txBody>
          <a:bodyPr lIns="108000" tIns="90000" rIns="108000" bIns="54000"/>
          <a:lstStyle>
            <a:lvl1pPr algn="l">
              <a:lnSpc>
                <a:spcPts val="1400"/>
              </a:lnSpc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1800" y="3382196"/>
            <a:ext cx="3780154" cy="1238013"/>
          </a:xfrm>
          <a:solidFill>
            <a:schemeClr val="bg1"/>
          </a:solidFill>
        </p:spPr>
        <p:txBody>
          <a:bodyPr lIns="108000" rIns="108000"/>
          <a:lstStyle>
            <a:lvl1pPr>
              <a:defRPr sz="1800"/>
            </a:lvl1pPr>
            <a:lvl2pPr marL="87313" indent="-87313">
              <a:buFont typeface="Wingdings" panose="05000000000000000000" pitchFamily="2" charset="2"/>
              <a:buChar char="§"/>
              <a:defRPr sz="1600"/>
            </a:lvl2pPr>
            <a:lvl3pPr marL="177800" indent="-90488">
              <a:buFont typeface="Wingdings" panose="05000000000000000000" pitchFamily="2" charset="2"/>
              <a:buChar char="§"/>
              <a:defRPr sz="1400"/>
            </a:lvl3pPr>
            <a:lvl4pPr marL="269875" indent="-92075">
              <a:buFont typeface="Wingdings" panose="05000000000000000000" pitchFamily="2" charset="2"/>
              <a:buChar char="§"/>
              <a:defRPr sz="1200"/>
            </a:lvl4pPr>
            <a:lvl5pPr marL="360363" indent="-90488">
              <a:buFont typeface="Wingdings" panose="05000000000000000000" pitchFamily="2" charset="2"/>
              <a:buChar char="§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17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333"/>
            <a:ext cx="504110" cy="499879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3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35696" y="-1979"/>
            <a:ext cx="1728192" cy="501253"/>
          </a:xfrm>
          <a:solidFill>
            <a:schemeClr val="accent1"/>
          </a:solidFill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>
          <a:xfrm>
            <a:off x="98102" y="6453336"/>
            <a:ext cx="873439" cy="237515"/>
          </a:xfrm>
        </p:spPr>
        <p:txBody>
          <a:bodyPr/>
          <a:lstStyle/>
          <a:p>
            <a:fld id="{4EE31181-A342-4CC0-B19F-F42A71CAE207}" type="datetime1">
              <a:rPr lang="nl-BE" smtClean="0"/>
              <a:t>29/09/2019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>
          <a:xfrm>
            <a:off x="107504" y="6630875"/>
            <a:ext cx="2208817" cy="23751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61338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381328"/>
            <a:ext cx="1691680" cy="4766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1" y="1988840"/>
            <a:ext cx="3491543" cy="2880320"/>
          </a:xfrm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nl-BE" dirty="0"/>
              <a:t>Click icon to </a:t>
            </a:r>
            <a:r>
              <a:rPr lang="nl-BE" dirty="0" err="1"/>
              <a:t>insert</a:t>
            </a:r>
            <a:r>
              <a:rPr lang="nl-BE" dirty="0"/>
              <a:t> picture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3490914" y="3019340"/>
            <a:ext cx="5653087" cy="422405"/>
          </a:xfrm>
        </p:spPr>
        <p:txBody>
          <a:bodyPr anchor="ctr"/>
          <a:lstStyle>
            <a:lvl1pPr marL="342900" indent="-342900"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8"/>
          </p:nvPr>
        </p:nvSpPr>
        <p:spPr>
          <a:xfrm>
            <a:off x="98102" y="6453336"/>
            <a:ext cx="873439" cy="237515"/>
          </a:xfrm>
        </p:spPr>
        <p:txBody>
          <a:bodyPr/>
          <a:lstStyle/>
          <a:p>
            <a:fld id="{E15DBEDD-B665-4EB1-A4A9-7B63974E7CBE}" type="datetime1">
              <a:rPr lang="nl-BE" smtClean="0"/>
              <a:t>29/09/2019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9"/>
          </p:nvPr>
        </p:nvSpPr>
        <p:spPr>
          <a:xfrm>
            <a:off x="107504" y="6630875"/>
            <a:ext cx="2208817" cy="23751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333"/>
            <a:ext cx="504110" cy="499879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8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35696" y="-1979"/>
            <a:ext cx="1728192" cy="501253"/>
          </a:xfrm>
          <a:solidFill>
            <a:schemeClr val="accent1"/>
          </a:solidFill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pic>
        <p:nvPicPr>
          <p:cNvPr id="1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6866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381328"/>
            <a:ext cx="1691680" cy="4766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211954" y="3284984"/>
            <a:ext cx="4140529" cy="1358559"/>
          </a:xfrm>
          <a:solidFill>
            <a:schemeClr val="bg1"/>
          </a:solidFill>
        </p:spPr>
        <p:txBody>
          <a:bodyPr anchor="ctr" anchorCtr="0">
            <a:noAutofit/>
          </a:bodyPr>
          <a:lstStyle>
            <a:lvl1pPr marL="0" indent="0">
              <a:buNone/>
              <a:defRPr sz="18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844824"/>
            <a:ext cx="4211638" cy="2808312"/>
          </a:xfrm>
        </p:spPr>
        <p:txBody>
          <a:bodyPr anchor="ctr"/>
          <a:lstStyle>
            <a:lvl1pPr algn="ctr">
              <a:defRPr sz="1000" baseline="0"/>
            </a:lvl1pPr>
          </a:lstStyle>
          <a:p>
            <a:r>
              <a:rPr lang="nl-BE" dirty="0"/>
              <a:t>Click icon to </a:t>
            </a:r>
            <a:r>
              <a:rPr lang="nl-BE" dirty="0" err="1"/>
              <a:t>insert</a:t>
            </a:r>
            <a:r>
              <a:rPr lang="nl-BE" dirty="0"/>
              <a:t>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7"/>
          </p:nvPr>
        </p:nvSpPr>
        <p:spPr>
          <a:xfrm>
            <a:off x="98102" y="6453336"/>
            <a:ext cx="873439" cy="237515"/>
          </a:xfrm>
        </p:spPr>
        <p:txBody>
          <a:bodyPr/>
          <a:lstStyle/>
          <a:p>
            <a:fld id="{D5917BB6-AC71-4C92-A97C-F290CFDB4742}" type="datetime1">
              <a:rPr lang="nl-BE" smtClean="0"/>
              <a:t>29/09/2019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>
          <a:xfrm>
            <a:off x="107504" y="6630875"/>
            <a:ext cx="2208817" cy="23751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1954" y="1851657"/>
            <a:ext cx="4500246" cy="1433327"/>
          </a:xfrm>
          <a:solidFill>
            <a:schemeClr val="accent1"/>
          </a:solidFill>
        </p:spPr>
        <p:txBody>
          <a:bodyPr anchor="t"/>
          <a:lstStyle>
            <a:lvl1pPr algn="l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pic>
        <p:nvPicPr>
          <p:cNvPr id="18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62497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381328"/>
            <a:ext cx="1691680" cy="4766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31471" y="1262863"/>
            <a:ext cx="3960506" cy="480647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800"/>
            </a:lvl1pPr>
            <a:lvl2pPr marL="87313" indent="-87313">
              <a:buFont typeface="Wingdings" panose="05000000000000000000" pitchFamily="2" charset="2"/>
              <a:buChar char="§"/>
              <a:defRPr sz="1600"/>
            </a:lvl2pPr>
            <a:lvl3pPr marL="177800" indent="-90488">
              <a:buFont typeface="Wingdings" panose="05000000000000000000" pitchFamily="2" charset="2"/>
              <a:buChar char="§"/>
              <a:defRPr sz="1400"/>
            </a:lvl3pPr>
            <a:lvl4pPr marL="269875" indent="-92075">
              <a:buFont typeface="Wingdings" panose="05000000000000000000" pitchFamily="2" charset="2"/>
              <a:buChar char="§"/>
              <a:defRPr sz="1200"/>
            </a:lvl4pPr>
            <a:lvl5pPr marL="360363" indent="-90488">
              <a:buFont typeface="Wingdings" panose="05000000000000000000" pitchFamily="2" charset="2"/>
              <a:buChar char="§"/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57511" y="1268760"/>
            <a:ext cx="3954689" cy="4800578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 marL="87313" indent="-87313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77800" indent="-90488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269875" indent="-92075"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 marL="360363" indent="-90488"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0" y="764704"/>
            <a:ext cx="8280400" cy="364243"/>
          </a:xfrm>
          <a:solidFill>
            <a:schemeClr val="accent1"/>
          </a:solidFill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98102" y="6453336"/>
            <a:ext cx="873439" cy="237515"/>
          </a:xfrm>
        </p:spPr>
        <p:txBody>
          <a:bodyPr/>
          <a:lstStyle/>
          <a:p>
            <a:fld id="{F61F5935-DD69-434B-A4F3-BEBE816A2F6B}" type="datetime1">
              <a:rPr lang="nl-BE" smtClean="0"/>
              <a:t>29/09/2019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>
          <a:xfrm>
            <a:off x="107504" y="6630875"/>
            <a:ext cx="2208817" cy="23751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331586" y="333"/>
            <a:ext cx="504110" cy="499879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7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7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835696" y="-1979"/>
            <a:ext cx="1728192" cy="501253"/>
          </a:xfrm>
          <a:solidFill>
            <a:schemeClr val="accent1"/>
          </a:solidFill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1600"/>
              </a:lnSpc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pic>
        <p:nvPicPr>
          <p:cNvPr id="18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918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381328"/>
            <a:ext cx="1691680" cy="4766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31800" y="760501"/>
            <a:ext cx="8280400" cy="364243"/>
          </a:xfrm>
          <a:solidFill>
            <a:schemeClr val="accent1"/>
          </a:solidFill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8102" y="6453336"/>
            <a:ext cx="873439" cy="237515"/>
          </a:xfrm>
        </p:spPr>
        <p:txBody>
          <a:bodyPr/>
          <a:lstStyle/>
          <a:p>
            <a:fld id="{B56BE5A0-7120-4EB8-B426-E040380AFBD0}" type="datetime1">
              <a:rPr lang="nl-BE" smtClean="0"/>
              <a:t>29/09/2019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7504" y="6630875"/>
            <a:ext cx="2208817" cy="23751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42133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81328"/>
            <a:ext cx="1691680" cy="4766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8102" y="6453336"/>
            <a:ext cx="873439" cy="237515"/>
          </a:xfrm>
        </p:spPr>
        <p:txBody>
          <a:bodyPr/>
          <a:lstStyle/>
          <a:p>
            <a:fld id="{6B793D6A-D5B3-4559-8AA5-590F4156C456}" type="datetime1">
              <a:rPr lang="nl-BE" smtClean="0"/>
              <a:t>29/09/2019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7504" y="6630875"/>
            <a:ext cx="2208817" cy="23751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4745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Oranj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81328"/>
            <a:ext cx="1691680" cy="476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431472" y="3522954"/>
            <a:ext cx="4140529" cy="1902398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180000" tIns="216000" rIns="180000" bIns="144000">
            <a:spAutoFit/>
          </a:bodyPr>
          <a:lstStyle>
            <a:lvl1pPr algn="l">
              <a:lnSpc>
                <a:spcPts val="4000"/>
              </a:lnSpc>
              <a:defRPr sz="4000" kern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431801" y="5455457"/>
            <a:ext cx="3780483" cy="330072"/>
          </a:xfrm>
          <a:solidFill>
            <a:schemeClr val="bg1"/>
          </a:solidFill>
        </p:spPr>
        <p:txBody>
          <a:bodyPr wrap="square" lIns="180000" tIns="72000" rIns="180000" bIns="7200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sp>
        <p:nvSpPr>
          <p:cNvPr id="15" name="Tijdelijke aanduiding voor afbeelding 14"/>
          <p:cNvSpPr>
            <a:spLocks noGrp="1"/>
          </p:cNvSpPr>
          <p:nvPr userDrawn="1">
            <p:ph type="pic" sz="quarter" idx="14"/>
          </p:nvPr>
        </p:nvSpPr>
        <p:spPr>
          <a:xfrm>
            <a:off x="1331589" y="2"/>
            <a:ext cx="504108" cy="503810"/>
          </a:xfrm>
          <a:noFill/>
        </p:spPr>
        <p:txBody>
          <a:bodyPr>
            <a:no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>
          <a:xfrm>
            <a:off x="98102" y="6453336"/>
            <a:ext cx="873439" cy="237515"/>
          </a:xfrm>
        </p:spPr>
        <p:txBody>
          <a:bodyPr/>
          <a:lstStyle/>
          <a:p>
            <a:fld id="{13BE1F17-E642-4A69-96DC-7261FB63DFC3}" type="datetime1">
              <a:rPr lang="nl-BE" smtClean="0"/>
              <a:t>29/09/2019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>
          <a:xfrm>
            <a:off x="107504" y="6630875"/>
            <a:ext cx="2208817" cy="23751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"/>
            <a:ext cx="1331586" cy="4993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8096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31800" y="829162"/>
            <a:ext cx="8280400" cy="699404"/>
          </a:xfrm>
          <a:prstGeom prst="rect">
            <a:avLst/>
          </a:prstGeom>
        </p:spPr>
        <p:txBody>
          <a:bodyPr vert="horz" wrap="square" lIns="180000" tIns="72000" rIns="180000" bIns="72000" rtlCol="0" anchor="ctr">
            <a:sp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27842" y="1748786"/>
            <a:ext cx="8255000" cy="1068736"/>
          </a:xfrm>
          <a:prstGeom prst="rect">
            <a:avLst/>
          </a:prstGeom>
        </p:spPr>
        <p:txBody>
          <a:bodyPr vert="horz" lIns="108000" tIns="72000" rIns="108000" bIns="72000" rtlCol="0">
            <a:sp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98102" y="6623009"/>
            <a:ext cx="873439" cy="23751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800" i="1">
                <a:solidFill>
                  <a:schemeClr val="bg1"/>
                </a:solidFill>
              </a:defRPr>
            </a:lvl1pPr>
          </a:lstStyle>
          <a:p>
            <a:fld id="{915621D0-E3A9-4CE3-AD95-C9DFA8F88060}" type="datetime1">
              <a:rPr lang="nl-BE" smtClean="0"/>
              <a:t>29/09/2019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467593" y="6630875"/>
            <a:ext cx="2208817" cy="23751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800" i="1">
                <a:solidFill>
                  <a:schemeClr val="bg1"/>
                </a:solidFill>
              </a:defRPr>
            </a:lvl1pPr>
          </a:lstStyle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532506" y="6622703"/>
            <a:ext cx="514340" cy="23751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800" i="1">
                <a:solidFill>
                  <a:schemeClr val="bg1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5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2" r:id="rId2"/>
    <p:sldLayoutId id="2147483689" r:id="rId3"/>
    <p:sldLayoutId id="2147483690" r:id="rId4"/>
    <p:sldLayoutId id="2147483691" r:id="rId5"/>
    <p:sldLayoutId id="2147483693" r:id="rId6"/>
    <p:sldLayoutId id="2147483694" r:id="rId7"/>
    <p:sldLayoutId id="2147483695" r:id="rId8"/>
    <p:sldLayoutId id="2147483673" r:id="rId9"/>
    <p:sldLayoutId id="2147483699" r:id="rId10"/>
    <p:sldLayoutId id="2147483696" r:id="rId11"/>
    <p:sldLayoutId id="2147483697" r:id="rId12"/>
    <p:sldLayoutId id="2147483698" r:id="rId13"/>
    <p:sldLayoutId id="2147483700" r:id="rId14"/>
    <p:sldLayoutId id="2147483701" r:id="rId15"/>
    <p:sldLayoutId id="2147483702" r:id="rId16"/>
    <p:sldLayoutId id="2147483674" r:id="rId17"/>
    <p:sldLayoutId id="2147483682" r:id="rId18"/>
    <p:sldLayoutId id="2147483676" r:id="rId19"/>
    <p:sldLayoutId id="2147483677" r:id="rId20"/>
    <p:sldLayoutId id="2147483680" r:id="rId21"/>
    <p:sldLayoutId id="2147483684" r:id="rId22"/>
    <p:sldLayoutId id="2147483686" r:id="rId23"/>
    <p:sldLayoutId id="2147483688" r:id="rId2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87313" indent="-87313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77800" indent="-90488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269875" indent="-92075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360363" indent="-90488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699163"/>
            <a:ext cx="8101034" cy="1396619"/>
          </a:xfrm>
        </p:spPr>
        <p:txBody>
          <a:bodyPr/>
          <a:lstStyle/>
          <a:p>
            <a:r>
              <a:rPr lang="en-US" dirty="0"/>
              <a:t>RESULTATEN MEETCAMPAGNE SINT-ANDRIES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905" y="5981563"/>
            <a:ext cx="8100705" cy="360850"/>
          </a:xfrm>
        </p:spPr>
        <p:txBody>
          <a:bodyPr/>
          <a:lstStyle/>
          <a:p>
            <a:r>
              <a:rPr lang="en-US" sz="1400" dirty="0"/>
              <a:t>Inge Liekens (inge.liekens@vito.be), Dirk Lauwaet, …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3BE1F17-E642-4A69-96DC-7261FB63DFC3}" type="datetime1">
              <a:rPr lang="nl-BE" smtClean="0"/>
              <a:t>29/09/2019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80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29/09/2019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1259632" y="35142"/>
            <a:ext cx="7452568" cy="359459"/>
          </a:xfrm>
        </p:spPr>
        <p:txBody>
          <a:bodyPr/>
          <a:lstStyle/>
          <a:p>
            <a:pPr algn="ctr"/>
            <a:r>
              <a:rPr lang="nl-BE" sz="1800" dirty="0"/>
              <a:t>RESULTATEN ZOMER 2019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718821-502F-45CF-A010-D5C805D92402}"/>
              </a:ext>
            </a:extLst>
          </p:cNvPr>
          <p:cNvSpPr txBox="1"/>
          <p:nvPr/>
        </p:nvSpPr>
        <p:spPr>
          <a:xfrm>
            <a:off x="143248" y="5229200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Proficiat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Sylvia </a:t>
            </a:r>
            <a:r>
              <a:rPr lang="en-US" dirty="0" err="1"/>
              <a:t>en</a:t>
            </a:r>
            <a:r>
              <a:rPr lang="en-US" dirty="0"/>
              <a:t> Jan om op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bloedhete</a:t>
            </a:r>
            <a:r>
              <a:rPr lang="en-US" dirty="0"/>
              <a:t> </a:t>
            </a:r>
            <a:r>
              <a:rPr lang="en-US" dirty="0" err="1"/>
              <a:t>dag</a:t>
            </a:r>
            <a:r>
              <a:rPr lang="en-US" dirty="0"/>
              <a:t> de hele </a:t>
            </a:r>
            <a:r>
              <a:rPr lang="en-US" dirty="0" err="1"/>
              <a:t>toer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Gemeten</a:t>
            </a:r>
            <a:r>
              <a:rPr lang="en-US" dirty="0"/>
              <a:t> </a:t>
            </a:r>
            <a:r>
              <a:rPr lang="en-US" dirty="0" err="1"/>
              <a:t>verschillen</a:t>
            </a:r>
            <a:r>
              <a:rPr lang="en-US" dirty="0"/>
              <a:t> tot 4°C (</a:t>
            </a:r>
            <a:r>
              <a:rPr lang="en-US" dirty="0" err="1"/>
              <a:t>matige</a:t>
            </a:r>
            <a:r>
              <a:rPr lang="en-US" dirty="0"/>
              <a:t> – extreme </a:t>
            </a:r>
            <a:r>
              <a:rPr lang="en-US" dirty="0" err="1"/>
              <a:t>hittestress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Scheldekaai</a:t>
            </a:r>
            <a:r>
              <a:rPr lang="en-US" dirty="0"/>
              <a:t> </a:t>
            </a:r>
            <a:r>
              <a:rPr lang="en-US" dirty="0" err="1"/>
              <a:t>bijna</a:t>
            </a:r>
            <a:r>
              <a:rPr lang="en-US" dirty="0"/>
              <a:t> even warm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gelijkaardige</a:t>
            </a:r>
            <a:r>
              <a:rPr lang="en-US" dirty="0"/>
              <a:t> </a:t>
            </a:r>
            <a:r>
              <a:rPr lang="en-US" dirty="0" err="1"/>
              <a:t>locatie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oostenwind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1B2D7E-584F-4A3D-B71F-82FF5F6ED246}"/>
              </a:ext>
            </a:extLst>
          </p:cNvPr>
          <p:cNvSpPr txBox="1"/>
          <p:nvPr/>
        </p:nvSpPr>
        <p:spPr>
          <a:xfrm>
            <a:off x="323528" y="457702"/>
            <a:ext cx="6846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 </a:t>
            </a:r>
            <a:r>
              <a:rPr lang="en-US" dirty="0" err="1"/>
              <a:t>juli</a:t>
            </a:r>
            <a:r>
              <a:rPr lang="en-US" dirty="0"/>
              <a:t> 2019: </a:t>
            </a:r>
            <a:r>
              <a:rPr lang="en-US" dirty="0" err="1"/>
              <a:t>lucht</a:t>
            </a:r>
            <a:r>
              <a:rPr lang="en-US" dirty="0"/>
              <a:t> </a:t>
            </a:r>
            <a:r>
              <a:rPr lang="en-US" dirty="0" err="1"/>
              <a:t>temperatuur</a:t>
            </a:r>
            <a:r>
              <a:rPr lang="en-US" dirty="0"/>
              <a:t> van 36°C, </a:t>
            </a:r>
            <a:r>
              <a:rPr lang="en-US" dirty="0" err="1"/>
              <a:t>licht</a:t>
            </a:r>
            <a:r>
              <a:rPr lang="en-US" dirty="0"/>
              <a:t> </a:t>
            </a:r>
            <a:r>
              <a:rPr lang="en-US" dirty="0" err="1"/>
              <a:t>briesje</a:t>
            </a:r>
            <a:r>
              <a:rPr lang="en-US" dirty="0"/>
              <a:t> (5m/s)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oosten</a:t>
            </a:r>
            <a:endParaRPr lang="en-B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9599D0-347A-422A-9ACF-7A0CFC8C3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63" y="827034"/>
            <a:ext cx="7687722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36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ED19C4-E146-43A7-B0C7-722A485580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Nog niet alle metingen binnen</a:t>
            </a:r>
          </a:p>
          <a:p>
            <a:endParaRPr lang="nl-BE" dirty="0"/>
          </a:p>
          <a:p>
            <a:r>
              <a:rPr lang="nl-BE" dirty="0"/>
              <a:t>Enkele datumproblemen met het toestel</a:t>
            </a:r>
          </a:p>
          <a:p>
            <a:endParaRPr lang="nl-BE" dirty="0"/>
          </a:p>
          <a:p>
            <a:r>
              <a:rPr lang="nl-BE" dirty="0"/>
              <a:t>Eerste conclusies: </a:t>
            </a:r>
          </a:p>
          <a:p>
            <a:endParaRPr lang="nl-BE" dirty="0"/>
          </a:p>
          <a:p>
            <a:pPr marL="273050" lvl="1"/>
            <a:r>
              <a:rPr lang="nl-BE" dirty="0"/>
              <a:t> In appartementen waar slechte isolatie en directe zoninval: zeer warm</a:t>
            </a:r>
          </a:p>
          <a:p>
            <a:pPr marL="273050" lvl="1"/>
            <a:r>
              <a:rPr lang="nl-BE" dirty="0"/>
              <a:t> Zon buitenhouden door rolluiken : koeler</a:t>
            </a:r>
          </a:p>
          <a:p>
            <a:pPr marL="273050" lvl="1"/>
            <a:r>
              <a:rPr lang="nl-BE" dirty="0"/>
              <a:t>Schaduw van grote bomen zorgt voor een koelere ruimte doordat geen directe instraling zonnestralen</a:t>
            </a:r>
          </a:p>
          <a:p>
            <a:pPr marL="174625" indent="-174625">
              <a:tabLst>
                <a:tab pos="174625" algn="l"/>
              </a:tabLst>
            </a:pPr>
            <a:endParaRPr lang="nl-BE" dirty="0"/>
          </a:p>
          <a:p>
            <a:pPr marL="174625" indent="-174625">
              <a:tabLst>
                <a:tab pos="174625" algn="l"/>
              </a:tabLst>
            </a:pPr>
            <a:r>
              <a:rPr lang="nl-BE" dirty="0"/>
              <a:t>Combinatie van luiken en bomen maakt van het wijklokaal inderdaad een koele plek. </a:t>
            </a:r>
            <a:endParaRPr lang="LID4096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EC8157-DA05-4D62-81C5-B790D7F83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Binnenmetingen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3EDF5-67EA-4D0E-93FE-33F2D1E8EF7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29/09/2019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93256-1FE0-4463-B9DB-C0ACE637A8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3043F-E13F-4DD8-B9AE-71FF909365B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3F8E45-CC7D-41CF-A0B9-6A2623982F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EC5F2E-61A2-4582-98D8-ED97AD81EC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63333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44624"/>
            <a:ext cx="7632848" cy="364243"/>
          </a:xfrm>
        </p:spPr>
        <p:txBody>
          <a:bodyPr/>
          <a:lstStyle/>
          <a:p>
            <a:r>
              <a:rPr lang="nl-BE" dirty="0"/>
              <a:t>	  	 CONCLUSIES en Beleidsaanbevelingen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E5A0-7120-4EB8-B426-E040380AFBD0}" type="datetime1">
              <a:rPr lang="nl-BE" smtClean="0"/>
              <a:t>29/09/2019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0B2CED-9C80-4821-9184-1B97332AA0B8}"/>
              </a:ext>
            </a:extLst>
          </p:cNvPr>
          <p:cNvSpPr/>
          <p:nvPr/>
        </p:nvSpPr>
        <p:spPr>
          <a:xfrm>
            <a:off x="449143" y="548680"/>
            <a:ext cx="79208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Bedankt aan iedereen die heeft mee gewerkt!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Resultaten zijn zeer bruikbaar en zullen verder geanalyseerd worden voor modelvalidatie en publicatie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Voorlopige conclusies: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/>
              <a:t>Overal komt sterke hittestress voor, maar toch sterke lokale variatie op hete dagen (ook al werd er niet gemeten in groot park)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/>
              <a:t>Extreme hittestress op verharde pleinen in de zon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/>
              <a:t>Onverhard (gras) in de zon is maar weinig koeler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/>
              <a:t>Schaduwvorming is cruciaal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/>
              <a:t>Schelde brengt (wat) verkoeling indien wind van over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Resultaten worden ook gepresenteerd aan stadsdiensten Antwerpen die de resultaten zullen meenemen in het verder opmaken van het klimaatadaptatieplan.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000" dirty="0"/>
          </a:p>
        </p:txBody>
      </p:sp>
    </p:spTree>
    <p:extLst>
      <p:ext uri="{BB962C8B-B14F-4D97-AF65-F5344CB8AC3E}">
        <p14:creationId xmlns:p14="http://schemas.microsoft.com/office/powerpoint/2010/main" val="3492380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44624"/>
            <a:ext cx="7632848" cy="364243"/>
          </a:xfrm>
        </p:spPr>
        <p:txBody>
          <a:bodyPr/>
          <a:lstStyle/>
          <a:p>
            <a:r>
              <a:rPr lang="nl-BE" dirty="0"/>
              <a:t>	  	 CONCLUSIES en Beleidsaanbevelingen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E5A0-7120-4EB8-B426-E040380AFBD0}" type="datetime1">
              <a:rPr lang="nl-BE" smtClean="0"/>
              <a:t>29/09/2019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0B2CED-9C80-4821-9184-1B97332AA0B8}"/>
              </a:ext>
            </a:extLst>
          </p:cNvPr>
          <p:cNvSpPr/>
          <p:nvPr/>
        </p:nvSpPr>
        <p:spPr>
          <a:xfrm>
            <a:off x="449143" y="548680"/>
            <a:ext cx="792088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Beleidsaanbevelingen: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/>
              <a:t>Voluit inzetten op schaduwvormend groen , eventueel in combinatie met water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/>
              <a:t>Bomen: voorzie voldoende grote bomen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/>
              <a:t>Voorzien schaduwelementen waar kwetsbare mensen buiten zijn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/>
              <a:t>Pleinen en straten voorzien van schaduwrijke route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/>
              <a:t>Bij bouwen aan kaai: rekening houden met ventilatie stad indien wind van over Schelde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/>
              <a:t>Binnen: renovatie van gebouwen door goede isolatie maar ook hier schaduw van bomen belangrijk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000" dirty="0"/>
          </a:p>
        </p:txBody>
      </p:sp>
      <p:pic>
        <p:nvPicPr>
          <p:cNvPr id="8" name="Picture 7" descr="http://www.globalshade.com.au/wp-content/gallery/playgrounds/4158503945_76684dabaa_b.jpg">
            <a:extLst>
              <a:ext uri="{FF2B5EF4-FFF2-40B4-BE49-F238E27FC236}">
                <a16:creationId xmlns:a16="http://schemas.microsoft.com/office/drawing/2014/main" id="{1436E2D7-68B5-4338-9EB8-C4F892A10B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06" y="3540346"/>
            <a:ext cx="3593429" cy="229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816D46-0D65-46F5-A660-211241379F1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51135"/>
            <a:ext cx="2828925" cy="2135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68DD81-27C0-44A4-BF2E-63D4561C4B5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616" y="4915070"/>
            <a:ext cx="2632750" cy="1850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7549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ADFDC2-BED8-47C5-8079-800DFFAE6F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635" y="1302083"/>
            <a:ext cx="8280729" cy="4800578"/>
          </a:xfrm>
        </p:spPr>
        <p:txBody>
          <a:bodyPr/>
          <a:lstStyle/>
          <a:p>
            <a:r>
              <a:rPr lang="nl-BE" dirty="0"/>
              <a:t>Meting van WBGT </a:t>
            </a:r>
          </a:p>
          <a:p>
            <a:endParaRPr lang="nl-BE" dirty="0"/>
          </a:p>
          <a:p>
            <a:r>
              <a:rPr lang="nl-BE" dirty="0"/>
              <a:t>17 punten in de wijk Sint-Andries</a:t>
            </a:r>
          </a:p>
          <a:p>
            <a:pPr marL="273050" lvl="1" indent="273050"/>
            <a:r>
              <a:rPr lang="nl-BE" dirty="0"/>
              <a:t>Variatie in directe zonstraling/schaduw</a:t>
            </a:r>
          </a:p>
          <a:p>
            <a:pPr marL="273050" lvl="1" indent="273050"/>
            <a:r>
              <a:rPr lang="nl-BE" dirty="0"/>
              <a:t>Variatie in ondergrond: beton-gras</a:t>
            </a:r>
          </a:p>
          <a:p>
            <a:pPr marL="273050" lvl="1" indent="273050"/>
            <a:r>
              <a:rPr lang="nl-BE" dirty="0"/>
              <a:t>Variatie schaduw: gebouw/kleine bomen/grote bomen. </a:t>
            </a:r>
          </a:p>
          <a:p>
            <a:pPr marL="273050" lvl="1" indent="273050"/>
            <a:r>
              <a:rPr lang="nl-BE" dirty="0"/>
              <a:t>Straten: oriëntatie van de straten</a:t>
            </a:r>
          </a:p>
          <a:p>
            <a:pPr marL="273050" lvl="1" indent="273050"/>
            <a:r>
              <a:rPr lang="nl-BE" dirty="0"/>
              <a:t>Stromend water: Schelde</a:t>
            </a:r>
          </a:p>
          <a:p>
            <a:pPr marL="534988" lvl="1" indent="273050"/>
            <a:endParaRPr lang="nl-BE" dirty="0"/>
          </a:p>
          <a:p>
            <a:pPr marL="174625" indent="-174625"/>
            <a:r>
              <a:rPr lang="nl-BE" dirty="0"/>
              <a:t>Enkel dagen wanneer dagtemperatuur boven de 25°C</a:t>
            </a:r>
          </a:p>
          <a:p>
            <a:pPr marL="174625" indent="-174625"/>
            <a:endParaRPr lang="nl-BE" dirty="0"/>
          </a:p>
          <a:p>
            <a:pPr marL="174625" indent="-174625"/>
            <a:r>
              <a:rPr lang="nl-BE" dirty="0"/>
              <a:t>2 tijdstippen: </a:t>
            </a:r>
          </a:p>
          <a:p>
            <a:pPr marL="808038" lvl="1" indent="-174625"/>
            <a:r>
              <a:rPr lang="nl-BE" dirty="0"/>
              <a:t>Tussen 14u-16u</a:t>
            </a:r>
          </a:p>
          <a:p>
            <a:pPr marL="808038" lvl="1" indent="-174625"/>
            <a:r>
              <a:rPr lang="nl-BE" dirty="0"/>
              <a:t>Na 21u</a:t>
            </a:r>
          </a:p>
          <a:p>
            <a:pPr marL="808038" lvl="1" indent="-174625"/>
            <a:endParaRPr lang="nl-BE" dirty="0"/>
          </a:p>
          <a:p>
            <a:pPr marL="174625" indent="-174625"/>
            <a:r>
              <a:rPr lang="nl-BE" dirty="0"/>
              <a:t>Door een 10-tal inwoners van de wijk</a:t>
            </a:r>
            <a:endParaRPr lang="LID4096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300DD2-A10A-43DB-9C24-B286DFECB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meetcampagne buiten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95928-BA1E-4206-B0D8-6148D1B600B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29/09/2019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CB66A-06F6-41F8-9A0D-071B952AC5B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273EA-23C7-4F61-8461-8B7C0E13602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BFE1190-6EC1-4ECC-911E-BECA6BDB3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8734EB-DBAC-4B48-A937-AF5783B185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1030" name="Picture 6" descr="https://akvoflow-143.s3.amazonaws.com/images/eca87dff-f0b6-47ce-92c0-b55cffeae006.jpg">
            <a:extLst>
              <a:ext uri="{FF2B5EF4-FFF2-40B4-BE49-F238E27FC236}">
                <a16:creationId xmlns:a16="http://schemas.microsoft.com/office/drawing/2014/main" id="{BA3A77B7-180C-473F-99F5-30C95CE0E8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56"/>
          <a:stretch/>
        </p:blipFill>
        <p:spPr bwMode="auto">
          <a:xfrm rot="5400000">
            <a:off x="6862233" y="1580853"/>
            <a:ext cx="2252895" cy="144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kvoflow-143.s3.amazonaws.com/images/7a2ec765-6499-4ca6-90a8-379edb38fdc1.jpg">
            <a:extLst>
              <a:ext uri="{FF2B5EF4-FFF2-40B4-BE49-F238E27FC236}">
                <a16:creationId xmlns:a16="http://schemas.microsoft.com/office/drawing/2014/main" id="{1014A1C0-B7B7-4663-B3EE-6B8B86EB4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87629" y="4210353"/>
            <a:ext cx="2103378" cy="157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fbeeldingsresultaat voor waalse kaai antwerpen">
            <a:extLst>
              <a:ext uri="{FF2B5EF4-FFF2-40B4-BE49-F238E27FC236}">
                <a16:creationId xmlns:a16="http://schemas.microsoft.com/office/drawing/2014/main" id="{88B85AE5-2C02-4804-B601-AE1869497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970" y="5329706"/>
            <a:ext cx="2627784" cy="135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kvoflow-143.s3.amazonaws.com/images/070f696a-6d40-4640-82ce-db97a86cf26f.jpg">
            <a:extLst>
              <a:ext uri="{FF2B5EF4-FFF2-40B4-BE49-F238E27FC236}">
                <a16:creationId xmlns:a16="http://schemas.microsoft.com/office/drawing/2014/main" id="{F422555E-C1C2-4E32-8B8A-73AEE31C2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80795" y="3867699"/>
            <a:ext cx="2342333" cy="175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fbeeldingsresultaat voor sint andriesplaats 24">
            <a:extLst>
              <a:ext uri="{FF2B5EF4-FFF2-40B4-BE49-F238E27FC236}">
                <a16:creationId xmlns:a16="http://schemas.microsoft.com/office/drawing/2014/main" id="{A584C4FC-659C-4AAE-BCB0-44C6D4F41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773" y="1189220"/>
            <a:ext cx="1734177" cy="173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kvoflow-143.s3.amazonaws.com/images/eaec1faa-81ea-4b6e-8ff9-eb4a0b87a441.jpg">
            <a:extLst>
              <a:ext uri="{FF2B5EF4-FFF2-40B4-BE49-F238E27FC236}">
                <a16:creationId xmlns:a16="http://schemas.microsoft.com/office/drawing/2014/main" id="{C255B7F6-AF76-4046-B2C8-075C4B56A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66728" y="3159472"/>
            <a:ext cx="1450854" cy="10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407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491FEA-B2F2-4A68-82F5-C5EC24C710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DD6B43-9619-4D31-880C-4C745D1B4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17 meetpunten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0F23C-5C1F-483A-939B-731A05A968F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29/09/2019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C41F8-6247-4753-A67D-F42330C7872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E6E8E-4E7A-4AE7-8BD0-39F6E7B3D5A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989A872-974B-4EC8-BB88-5C3576DF3B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17EB437-74D3-40A6-B0AC-FFFBB57150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B4E74C-BC3E-42C7-97C0-DC8E570876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0" t="30400" r="32675" b="5201"/>
          <a:stretch/>
        </p:blipFill>
        <p:spPr>
          <a:xfrm>
            <a:off x="1259632" y="1221582"/>
            <a:ext cx="6912768" cy="54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99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9022B8-E424-46AC-87D1-1A2F062E0C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4 locaties binnen sociale woonblokken Sint-Andries</a:t>
            </a:r>
          </a:p>
          <a:p>
            <a:endParaRPr lang="nl-BE" dirty="0"/>
          </a:p>
          <a:p>
            <a:r>
              <a:rPr lang="nl-BE" dirty="0"/>
              <a:t>Vergelijkbare bouwnormen (jaren ‘80?)</a:t>
            </a:r>
          </a:p>
          <a:p>
            <a:endParaRPr lang="nl-BE" dirty="0"/>
          </a:p>
          <a:p>
            <a:r>
              <a:rPr lang="nl-BE" dirty="0"/>
              <a:t>3 woonappartementen+ wijklokaal (aangeduid als koele binnenruimte)</a:t>
            </a:r>
          </a:p>
          <a:p>
            <a:endParaRPr lang="nl-BE" dirty="0"/>
          </a:p>
          <a:p>
            <a:r>
              <a:rPr lang="nl-BE" dirty="0"/>
              <a:t>Onderscheid in verdieping (bovenste versus </a:t>
            </a:r>
            <a:r>
              <a:rPr lang="nl-BE" dirty="0" err="1"/>
              <a:t>middenverdieping</a:t>
            </a:r>
            <a:r>
              <a:rPr lang="nl-BE" dirty="0"/>
              <a:t>)</a:t>
            </a:r>
          </a:p>
          <a:p>
            <a:endParaRPr lang="nl-BE" dirty="0"/>
          </a:p>
          <a:p>
            <a:r>
              <a:rPr lang="nl-BE" dirty="0"/>
              <a:t>Onderscheid volle zon versus schaduw van bomen </a:t>
            </a:r>
          </a:p>
          <a:p>
            <a:endParaRPr lang="nl-BE" dirty="0"/>
          </a:p>
          <a:p>
            <a:r>
              <a:rPr lang="nl-BE" dirty="0"/>
              <a:t>Permanente metingen voor minstens een paar dagen</a:t>
            </a:r>
            <a:endParaRPr lang="LID4096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5D389-68E1-4995-B9B8-6C841967D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Meetcampagne </a:t>
            </a:r>
            <a:r>
              <a:rPr lang="nl-BE" dirty="0" err="1"/>
              <a:t>BInnen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140D1-95F3-44AB-9B1F-01F26E6DFE1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29/09/2019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627C4-6D13-4A32-8FA9-041305CAA6C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945C7-7B26-497C-9146-9DA5165A791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571605B-6CEF-495A-A383-0B6F6A3191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F860E5-D686-40C7-BCB7-C8454929CF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17374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D0C5123-4FB0-405C-9546-8183E8A207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5" t="32000" r="2785" b="21989"/>
          <a:stretch/>
        </p:blipFill>
        <p:spPr>
          <a:xfrm rot="5400000">
            <a:off x="4837571" y="2598357"/>
            <a:ext cx="4702011" cy="220881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F3BF316-EC41-46F5-9BF9-EFF98FE5B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Meettoestellen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C1D6B-ABA3-4826-AEF7-B633C651F51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29/09/2019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7BD4C-C1AC-4AEB-B193-B86383A80AE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1BF8B-25FE-42F3-B6F9-A855FB19595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EDF5B9FF-7A06-487A-965F-4095967FFE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7" r="12737"/>
          <a:stretch>
            <a:fillRect/>
          </a:stretch>
        </p:blipFill>
        <p:spPr>
          <a:xfrm rot="5400000">
            <a:off x="-385787" y="-1794705"/>
            <a:ext cx="340641" cy="342803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304628-661F-4856-A1B5-BB5A91BB49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E8861F-F292-4207-B4EB-FDFE32EC86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39" b="33912"/>
          <a:stretch/>
        </p:blipFill>
        <p:spPr>
          <a:xfrm rot="5400000">
            <a:off x="-1035456" y="2936266"/>
            <a:ext cx="4716955" cy="14573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FD7EFAB-D149-4002-B159-053C31AD10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85831" y="2077691"/>
            <a:ext cx="4671679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61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29/09/2019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1259632" y="35142"/>
            <a:ext cx="7452568" cy="359459"/>
          </a:xfrm>
        </p:spPr>
        <p:txBody>
          <a:bodyPr/>
          <a:lstStyle/>
          <a:p>
            <a:pPr algn="ctr"/>
            <a:r>
              <a:rPr lang="nl-BE" sz="1800" dirty="0"/>
              <a:t>INLEIDING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411071E-A9FF-4DFD-9044-BCC28763F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834130"/>
              </p:ext>
            </p:extLst>
          </p:nvPr>
        </p:nvGraphicFramePr>
        <p:xfrm>
          <a:off x="2915815" y="1484784"/>
          <a:ext cx="3744416" cy="248021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020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9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813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11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WBGT  temperature (°C) </a:t>
                      </a:r>
                      <a:endParaRPr lang="nl-B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11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Categorie</a:t>
                      </a:r>
                      <a:endParaRPr lang="nl-B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11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Stress Categorie</a:t>
                      </a:r>
                      <a:endParaRPr lang="nl-B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01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&gt; 31</a:t>
                      </a:r>
                      <a:endParaRPr lang="nl-B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nl-B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1100">
                          <a:solidFill>
                            <a:schemeClr val="bg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extreme heat stress</a:t>
                      </a:r>
                      <a:endParaRPr lang="nl-BE" sz="110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01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29.5 to 31</a:t>
                      </a:r>
                      <a:endParaRPr lang="nl-B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nl-B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11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very strong heat stress</a:t>
                      </a:r>
                      <a:endParaRPr lang="nl-B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01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28 to 29.5</a:t>
                      </a:r>
                      <a:endParaRPr lang="nl-B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nl-B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11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strong heat stress</a:t>
                      </a:r>
                      <a:endParaRPr lang="nl-B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01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25 to 28</a:t>
                      </a:r>
                      <a:endParaRPr lang="nl-B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nl-B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11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moderate heat stress</a:t>
                      </a:r>
                      <a:endParaRPr lang="nl-BE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04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&lt; 25</a:t>
                      </a:r>
                      <a:endParaRPr lang="nl-B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nl-B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nl-BE" sz="11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no heat stress</a:t>
                      </a:r>
                      <a:endParaRPr lang="nl-BE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EF146010-204A-4575-A3AB-B4AE8DF7FFC5}"/>
              </a:ext>
            </a:extLst>
          </p:cNvPr>
          <p:cNvSpPr/>
          <p:nvPr/>
        </p:nvSpPr>
        <p:spPr>
          <a:xfrm>
            <a:off x="3304284" y="1033766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Wet </a:t>
            </a:r>
            <a:r>
              <a:rPr lang="nl-BE" dirty="0" err="1"/>
              <a:t>Bulb</a:t>
            </a:r>
            <a:r>
              <a:rPr lang="nl-BE" dirty="0"/>
              <a:t> Globe </a:t>
            </a:r>
            <a:r>
              <a:rPr lang="nl-BE" dirty="0" err="1"/>
              <a:t>Temperature</a:t>
            </a:r>
            <a:r>
              <a:rPr lang="nl-BE" dirty="0"/>
              <a:t> </a:t>
            </a:r>
            <a:endParaRPr lang="en-B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0B8F12-B9D4-4B71-B095-1506F99832B4}"/>
              </a:ext>
            </a:extLst>
          </p:cNvPr>
          <p:cNvSpPr/>
          <p:nvPr/>
        </p:nvSpPr>
        <p:spPr>
          <a:xfrm>
            <a:off x="511980" y="5003884"/>
            <a:ext cx="7176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Bij interpretatie resultaten rekening houden met meetonzekerheid van 1°C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874074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29/09/2019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1259632" y="35142"/>
            <a:ext cx="7452568" cy="359459"/>
          </a:xfrm>
        </p:spPr>
        <p:txBody>
          <a:bodyPr/>
          <a:lstStyle/>
          <a:p>
            <a:pPr algn="ctr"/>
            <a:r>
              <a:rPr lang="nl-BE" sz="1800" dirty="0"/>
              <a:t>RESULTATEN ZOMER 2019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718821-502F-45CF-A010-D5C805D92402}"/>
              </a:ext>
            </a:extLst>
          </p:cNvPr>
          <p:cNvSpPr txBox="1"/>
          <p:nvPr/>
        </p:nvSpPr>
        <p:spPr>
          <a:xfrm>
            <a:off x="143248" y="4699010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 </a:t>
            </a:r>
            <a:r>
              <a:rPr lang="en-US" dirty="0" err="1"/>
              <a:t>iedere</a:t>
            </a:r>
            <a:r>
              <a:rPr lang="en-US" dirty="0"/>
              <a:t> </a:t>
            </a:r>
            <a:r>
              <a:rPr lang="en-US" dirty="0" err="1"/>
              <a:t>locatie</a:t>
            </a:r>
            <a:r>
              <a:rPr lang="en-US" dirty="0"/>
              <a:t> is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sprake</a:t>
            </a:r>
            <a:r>
              <a:rPr lang="en-US" dirty="0"/>
              <a:t> </a:t>
            </a:r>
            <a:r>
              <a:rPr lang="en-US" dirty="0" err="1"/>
              <a:t>geweest</a:t>
            </a:r>
            <a:r>
              <a:rPr lang="en-US" dirty="0"/>
              <a:t> van </a:t>
            </a:r>
            <a:r>
              <a:rPr lang="en-US" dirty="0" err="1"/>
              <a:t>sterke</a:t>
            </a:r>
            <a:r>
              <a:rPr lang="en-US" dirty="0"/>
              <a:t> </a:t>
            </a:r>
            <a:r>
              <a:rPr lang="en-US" dirty="0" err="1"/>
              <a:t>hittestress</a:t>
            </a:r>
            <a:r>
              <a:rPr lang="en-US" dirty="0"/>
              <a:t> (&gt;28°C) </a:t>
            </a:r>
            <a:r>
              <a:rPr lang="en-US" dirty="0" err="1"/>
              <a:t>tijdens</a:t>
            </a:r>
            <a:r>
              <a:rPr lang="en-US" dirty="0"/>
              <a:t> </a:t>
            </a:r>
            <a:r>
              <a:rPr lang="en-US" dirty="0" err="1"/>
              <a:t>afgelopen</a:t>
            </a:r>
            <a:r>
              <a:rPr lang="en-US" dirty="0"/>
              <a:t> </a:t>
            </a:r>
            <a:r>
              <a:rPr lang="en-US" dirty="0" err="1"/>
              <a:t>zomer</a:t>
            </a:r>
            <a:r>
              <a:rPr lang="en-US" dirty="0"/>
              <a:t> (we </a:t>
            </a:r>
            <a:r>
              <a:rPr lang="en-US" dirty="0" err="1"/>
              <a:t>zitten</a:t>
            </a:r>
            <a:r>
              <a:rPr lang="en-US" dirty="0"/>
              <a:t> in centrum </a:t>
            </a:r>
            <a:r>
              <a:rPr lang="en-US" dirty="0" err="1"/>
              <a:t>stad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Drempel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extreme </a:t>
            </a:r>
            <a:r>
              <a:rPr lang="en-US" dirty="0" err="1"/>
              <a:t>hittestress</a:t>
            </a:r>
            <a:r>
              <a:rPr lang="en-US" dirty="0"/>
              <a:t> (31°C) </a:t>
            </a:r>
            <a:r>
              <a:rPr lang="en-US" dirty="0" err="1"/>
              <a:t>overschreden</a:t>
            </a:r>
            <a:r>
              <a:rPr lang="en-US" dirty="0"/>
              <a:t> op </a:t>
            </a:r>
            <a:r>
              <a:rPr lang="en-US" dirty="0" err="1"/>
              <a:t>verharde</a:t>
            </a:r>
            <a:r>
              <a:rPr lang="en-US" dirty="0"/>
              <a:t> </a:t>
            </a:r>
            <a:r>
              <a:rPr lang="en-US" dirty="0" err="1"/>
              <a:t>pleinen</a:t>
            </a:r>
            <a:r>
              <a:rPr lang="en-US" dirty="0"/>
              <a:t>/</a:t>
            </a:r>
            <a:r>
              <a:rPr lang="en-US" dirty="0" err="1"/>
              <a:t>straten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Heetste</a:t>
            </a:r>
            <a:r>
              <a:rPr lang="en-US" dirty="0"/>
              <a:t> </a:t>
            </a:r>
            <a:r>
              <a:rPr lang="en-US" dirty="0" err="1"/>
              <a:t>locatie</a:t>
            </a:r>
            <a:r>
              <a:rPr lang="en-US" dirty="0"/>
              <a:t>: </a:t>
            </a:r>
            <a:r>
              <a:rPr lang="en-US" dirty="0" err="1"/>
              <a:t>Waalse</a:t>
            </a:r>
            <a:r>
              <a:rPr lang="en-US" dirty="0"/>
              <a:t> </a:t>
            </a:r>
            <a:r>
              <a:rPr lang="en-US" dirty="0" err="1"/>
              <a:t>kaai</a:t>
            </a:r>
            <a:r>
              <a:rPr lang="en-US" dirty="0"/>
              <a:t>; </a:t>
            </a:r>
            <a:r>
              <a:rPr lang="en-US" dirty="0" err="1"/>
              <a:t>koelste</a:t>
            </a:r>
            <a:r>
              <a:rPr lang="en-US" dirty="0"/>
              <a:t> </a:t>
            </a:r>
            <a:r>
              <a:rPr lang="en-US" dirty="0" err="1"/>
              <a:t>locatie</a:t>
            </a:r>
            <a:r>
              <a:rPr lang="en-US" dirty="0"/>
              <a:t>: </a:t>
            </a:r>
            <a:r>
              <a:rPr lang="en-US" dirty="0" err="1"/>
              <a:t>Bergskes</a:t>
            </a:r>
            <a:r>
              <a:rPr lang="en-US" dirty="0"/>
              <a:t> Heilig </a:t>
            </a:r>
            <a:r>
              <a:rPr lang="en-US" dirty="0" err="1"/>
              <a:t>Huisje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 </a:t>
            </a:r>
            <a:r>
              <a:rPr lang="en-US" dirty="0" err="1"/>
              <a:t>locaties</a:t>
            </a:r>
            <a:r>
              <a:rPr lang="en-US" dirty="0"/>
              <a:t> met </a:t>
            </a:r>
            <a:r>
              <a:rPr lang="en-US" dirty="0" err="1"/>
              <a:t>veel</a:t>
            </a:r>
            <a:r>
              <a:rPr lang="en-US" dirty="0"/>
              <a:t> (</a:t>
            </a:r>
            <a:r>
              <a:rPr lang="en-US" dirty="0" err="1"/>
              <a:t>bomen</a:t>
            </a:r>
            <a:r>
              <a:rPr lang="en-US" dirty="0"/>
              <a:t>)</a:t>
            </a:r>
            <a:r>
              <a:rPr lang="en-US" dirty="0" err="1"/>
              <a:t>schaduw</a:t>
            </a:r>
            <a:r>
              <a:rPr lang="en-US" dirty="0"/>
              <a:t> is de </a:t>
            </a:r>
            <a:r>
              <a:rPr lang="en-US" dirty="0" err="1"/>
              <a:t>drempel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zeer</a:t>
            </a:r>
            <a:r>
              <a:rPr lang="en-US" dirty="0"/>
              <a:t> </a:t>
            </a:r>
            <a:r>
              <a:rPr lang="en-US" dirty="0" err="1"/>
              <a:t>sterke</a:t>
            </a:r>
            <a:r>
              <a:rPr lang="en-US" dirty="0"/>
              <a:t> </a:t>
            </a:r>
            <a:r>
              <a:rPr lang="en-US" dirty="0" err="1"/>
              <a:t>hittestress</a:t>
            </a:r>
            <a:r>
              <a:rPr lang="en-US" dirty="0"/>
              <a:t> (29,5°C)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overschreden</a:t>
            </a:r>
            <a:endParaRPr lang="en-B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583DCA-7A90-4A49-8F3D-3DDDB0E70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90" y="278531"/>
            <a:ext cx="7452569" cy="442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50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169891-E001-443E-9CE7-F5BD06819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469" y="5119138"/>
            <a:ext cx="8280729" cy="796698"/>
          </a:xfrm>
        </p:spPr>
        <p:txBody>
          <a:bodyPr/>
          <a:lstStyle/>
          <a:p>
            <a:r>
              <a:rPr lang="nl-BE" dirty="0"/>
              <a:t>Avond koelt het af, maar niet naar aangename temperaturen om te slapen (ideaal 18-19°C): nog steeds matige hittestress</a:t>
            </a:r>
          </a:p>
          <a:p>
            <a:r>
              <a:rPr lang="nl-BE" dirty="0"/>
              <a:t>Plaatsen met gras/grote bomen: koelen sneller af dan beton</a:t>
            </a:r>
          </a:p>
          <a:p>
            <a:r>
              <a:rPr lang="nl-BE" dirty="0"/>
              <a:t>Ventilatie speelt ook een grote rol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99AF8-E3B9-47BC-92F0-D43795CA624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29/09/2019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9F0A8-6D6A-4450-8646-9A288A8FE36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FDBE8-117C-4692-A93D-C1100364583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7EEBC2A-7138-484B-9F3A-B632B1676E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E3537D-DADD-4C2F-B51B-43CC0400A7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35696" y="-1979"/>
            <a:ext cx="4752528" cy="501253"/>
          </a:xfrm>
        </p:spPr>
        <p:txBody>
          <a:bodyPr/>
          <a:lstStyle/>
          <a:p>
            <a:r>
              <a:rPr lang="nl-BE" dirty="0"/>
              <a:t>Resultaten zomer 2019</a:t>
            </a:r>
            <a:endParaRPr lang="LID4096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D1D3B1-FB47-4AB7-A5E3-BE30031F5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25" y="523477"/>
            <a:ext cx="7693819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41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042BD0-40C8-444E-9920-E5A513A4247F}" type="datetime1">
              <a:rPr lang="nl-BE" smtClean="0"/>
              <a:t>29/09/2019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©VITO – Not for distribution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1259632" y="35142"/>
            <a:ext cx="7452568" cy="359459"/>
          </a:xfrm>
        </p:spPr>
        <p:txBody>
          <a:bodyPr/>
          <a:lstStyle/>
          <a:p>
            <a:pPr algn="ctr"/>
            <a:r>
              <a:rPr lang="nl-BE" sz="1800" dirty="0"/>
              <a:t>RESULTATEN ZOMER 2019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ADEED3-EC62-4085-A419-5915A25C7AA0}"/>
              </a:ext>
            </a:extLst>
          </p:cNvPr>
          <p:cNvSpPr txBox="1"/>
          <p:nvPr/>
        </p:nvSpPr>
        <p:spPr>
          <a:xfrm>
            <a:off x="323528" y="457702"/>
            <a:ext cx="7407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 </a:t>
            </a:r>
            <a:r>
              <a:rPr lang="en-US" dirty="0" err="1"/>
              <a:t>juni</a:t>
            </a:r>
            <a:r>
              <a:rPr lang="en-US" dirty="0"/>
              <a:t> 2019: </a:t>
            </a:r>
            <a:r>
              <a:rPr lang="en-US" dirty="0" err="1"/>
              <a:t>lucht</a:t>
            </a:r>
            <a:r>
              <a:rPr lang="en-US" dirty="0"/>
              <a:t> </a:t>
            </a:r>
            <a:r>
              <a:rPr lang="en-US" dirty="0" err="1"/>
              <a:t>temperatuur</a:t>
            </a:r>
            <a:r>
              <a:rPr lang="en-US" dirty="0"/>
              <a:t> van 32°C, </a:t>
            </a:r>
            <a:r>
              <a:rPr lang="en-US" dirty="0" err="1"/>
              <a:t>licht</a:t>
            </a:r>
            <a:r>
              <a:rPr lang="en-US" dirty="0"/>
              <a:t> </a:t>
            </a:r>
            <a:r>
              <a:rPr lang="en-US" dirty="0" err="1"/>
              <a:t>briesje</a:t>
            </a:r>
            <a:r>
              <a:rPr lang="en-US" dirty="0"/>
              <a:t> (4m/s)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zuid-westen</a:t>
            </a:r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765B02-D5F7-40CC-ABDF-C9AA04796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68" y="812093"/>
            <a:ext cx="7693819" cy="45723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718821-502F-45CF-A010-D5C805D92402}"/>
              </a:ext>
            </a:extLst>
          </p:cNvPr>
          <p:cNvSpPr txBox="1"/>
          <p:nvPr/>
        </p:nvSpPr>
        <p:spPr>
          <a:xfrm>
            <a:off x="143248" y="5228232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Lokaal</a:t>
            </a:r>
            <a:r>
              <a:rPr lang="en-US" dirty="0"/>
              <a:t> 4°C </a:t>
            </a:r>
            <a:r>
              <a:rPr lang="en-US" dirty="0" err="1"/>
              <a:t>verschil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in de </a:t>
            </a:r>
            <a:r>
              <a:rPr lang="en-US" dirty="0" err="1"/>
              <a:t>zon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in de </a:t>
            </a:r>
            <a:r>
              <a:rPr lang="en-US" dirty="0" err="1"/>
              <a:t>schaduw</a:t>
            </a:r>
            <a:r>
              <a:rPr lang="en-US" dirty="0"/>
              <a:t> (Sint </a:t>
            </a:r>
            <a:r>
              <a:rPr lang="en-US" dirty="0" err="1"/>
              <a:t>Andries</a:t>
            </a:r>
            <a:r>
              <a:rPr lang="en-US" dirty="0"/>
              <a:t> </a:t>
            </a:r>
            <a:r>
              <a:rPr lang="en-US" dirty="0" err="1"/>
              <a:t>plaats</a:t>
            </a:r>
            <a:r>
              <a:rPr lang="en-US" dirty="0"/>
              <a:t>) =&gt; </a:t>
            </a:r>
            <a:r>
              <a:rPr lang="en-US" dirty="0" err="1"/>
              <a:t>verschil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</a:t>
            </a:r>
            <a:r>
              <a:rPr lang="en-US" dirty="0" err="1"/>
              <a:t>zeer</a:t>
            </a:r>
            <a:r>
              <a:rPr lang="en-US" dirty="0"/>
              <a:t> </a:t>
            </a:r>
            <a:r>
              <a:rPr lang="en-US" dirty="0" err="1"/>
              <a:t>sterke</a:t>
            </a:r>
            <a:r>
              <a:rPr lang="en-US" dirty="0"/>
              <a:t> of </a:t>
            </a:r>
            <a:r>
              <a:rPr lang="en-US" dirty="0" err="1"/>
              <a:t>bijna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hittestress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Aan</a:t>
            </a:r>
            <a:r>
              <a:rPr lang="en-US" dirty="0"/>
              <a:t> de </a:t>
            </a:r>
            <a:r>
              <a:rPr lang="en-US" dirty="0" err="1"/>
              <a:t>Schelde</a:t>
            </a:r>
            <a:r>
              <a:rPr lang="en-US" dirty="0"/>
              <a:t> is het 2°C </a:t>
            </a:r>
            <a:r>
              <a:rPr lang="en-US" dirty="0" err="1"/>
              <a:t>koeler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op </a:t>
            </a:r>
            <a:r>
              <a:rPr lang="en-US" dirty="0" err="1"/>
              <a:t>vergelijkbare</a:t>
            </a:r>
            <a:r>
              <a:rPr lang="en-US" dirty="0"/>
              <a:t> </a:t>
            </a:r>
            <a:r>
              <a:rPr lang="en-US" dirty="0" err="1"/>
              <a:t>locatie</a:t>
            </a:r>
            <a:r>
              <a:rPr lang="en-US" dirty="0"/>
              <a:t> (wind van over het water)</a:t>
            </a:r>
          </a:p>
        </p:txBody>
      </p:sp>
    </p:spTree>
    <p:extLst>
      <p:ext uri="{BB962C8B-B14F-4D97-AF65-F5344CB8AC3E}">
        <p14:creationId xmlns:p14="http://schemas.microsoft.com/office/powerpoint/2010/main" val="2720284088"/>
      </p:ext>
    </p:extLst>
  </p:cSld>
  <p:clrMapOvr>
    <a:masterClrMapping/>
  </p:clrMapOvr>
</p:sld>
</file>

<file path=ppt/theme/theme1.xml><?xml version="1.0" encoding="utf-8"?>
<a:theme xmlns:a="http://schemas.openxmlformats.org/drawingml/2006/main" name="VITO_ppt_4-3">
  <a:themeElements>
    <a:clrScheme name="VITO_2017">
      <a:dk1>
        <a:srgbClr val="000000"/>
      </a:dk1>
      <a:lt1>
        <a:srgbClr val="FFFFFF"/>
      </a:lt1>
      <a:dk2>
        <a:srgbClr val="404040"/>
      </a:dk2>
      <a:lt2>
        <a:srgbClr val="FFFFFF"/>
      </a:lt2>
      <a:accent1>
        <a:srgbClr val="34A3DC"/>
      </a:accent1>
      <a:accent2>
        <a:srgbClr val="F58220"/>
      </a:accent2>
      <a:accent3>
        <a:srgbClr val="67AF3E"/>
      </a:accent3>
      <a:accent4>
        <a:srgbClr val="C55E66"/>
      </a:accent4>
      <a:accent5>
        <a:srgbClr val="E5BB29"/>
      </a:accent5>
      <a:accent6>
        <a:srgbClr val="4693A9"/>
      </a:accent6>
      <a:hlink>
        <a:srgbClr val="0000FF"/>
      </a:hlink>
      <a:folHlink>
        <a:srgbClr val="800080"/>
      </a:folHlink>
    </a:clrScheme>
    <a:fontScheme name="Vit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VITO_ppt_4-3</Template>
  <TotalTime>653</TotalTime>
  <Words>846</Words>
  <Application>Microsoft Office PowerPoint</Application>
  <PresentationFormat>On-screen Show (4:3)</PresentationFormat>
  <Paragraphs>147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VITO_ppt_4-3</vt:lpstr>
      <vt:lpstr>RESULTATEN MEETCAMPAGNE SINT-ANDRIES</vt:lpstr>
      <vt:lpstr>De meetcampagne buiten</vt:lpstr>
      <vt:lpstr>17 meetpunten</vt:lpstr>
      <vt:lpstr>Meetcampagne BInnen</vt:lpstr>
      <vt:lpstr>Meettoestellen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Binnenmetingen</vt:lpstr>
      <vt:lpstr>     CONCLUSIES en Beleidsaanbevelingen</vt:lpstr>
      <vt:lpstr>     CONCLUSIES en Beleidsaanbevelingen</vt:lpstr>
    </vt:vector>
  </TitlesOfParts>
  <Company>VITO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Ridder Koen</dc:creator>
  <cp:lastModifiedBy>Liekens Inge</cp:lastModifiedBy>
  <cp:revision>68</cp:revision>
  <dcterms:created xsi:type="dcterms:W3CDTF">2017-11-28T07:37:33Z</dcterms:created>
  <dcterms:modified xsi:type="dcterms:W3CDTF">2019-09-29T22:02:30Z</dcterms:modified>
</cp:coreProperties>
</file>